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74" r:id="rId4"/>
    <p:sldId id="258" r:id="rId5"/>
    <p:sldId id="283" r:id="rId6"/>
    <p:sldId id="260" r:id="rId7"/>
    <p:sldId id="277" r:id="rId8"/>
    <p:sldId id="275" r:id="rId9"/>
    <p:sldId id="280" r:id="rId10"/>
    <p:sldId id="281" r:id="rId11"/>
    <p:sldId id="282" r:id="rId12"/>
    <p:sldId id="284" r:id="rId13"/>
    <p:sldId id="279" r:id="rId14"/>
    <p:sldId id="256" r:id="rId15"/>
    <p:sldId id="273" r:id="rId16"/>
    <p:sldId id="261" r:id="rId17"/>
    <p:sldId id="262" r:id="rId18"/>
    <p:sldId id="263" r:id="rId19"/>
    <p:sldId id="264" r:id="rId20"/>
    <p:sldId id="265" r:id="rId21"/>
    <p:sldId id="266" r:id="rId22"/>
    <p:sldId id="267" r:id="rId23"/>
    <p:sldId id="268" r:id="rId24"/>
    <p:sldId id="269"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F659194-B826-413E-99C9-1F54C02150B2}" type="datetimeFigureOut">
              <a:rPr lang="tr-TR" smtClean="0"/>
              <a:t>7.04.2022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214327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659194-B826-413E-99C9-1F54C02150B2}" type="datetimeFigureOut">
              <a:rPr lang="tr-TR" smtClean="0"/>
              <a:t>7.04.2022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240801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659194-B826-413E-99C9-1F54C02150B2}" type="datetimeFigureOut">
              <a:rPr lang="tr-TR" smtClean="0"/>
              <a:t>7.04.2022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1213945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CF659194-B826-413E-99C9-1F54C02150B2}" type="datetimeFigureOut">
              <a:rPr lang="tr-TR" smtClean="0"/>
              <a:t>7.04.2022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E11A84-CA13-4B9C-A156-660CB9B054B1}"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20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659194-B826-413E-99C9-1F54C02150B2}" type="datetimeFigureOut">
              <a:rPr lang="tr-TR" smtClean="0"/>
              <a:t>7.04.2022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1731780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F659194-B826-413E-99C9-1F54C02150B2}" type="datetimeFigureOut">
              <a:rPr lang="tr-TR" smtClean="0"/>
              <a:t>7.04.2022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E11A84-CA13-4B9C-A156-660CB9B054B1}"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11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F659194-B826-413E-99C9-1F54C02150B2}" type="datetimeFigureOut">
              <a:rPr lang="tr-TR" smtClean="0"/>
              <a:t>7.04.2022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3640169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F659194-B826-413E-99C9-1F54C02150B2}" type="datetimeFigureOut">
              <a:rPr lang="tr-TR" smtClean="0"/>
              <a:t>7.04.2022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115828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F659194-B826-413E-99C9-1F54C02150B2}" type="datetimeFigureOut">
              <a:rPr lang="tr-TR" smtClean="0"/>
              <a:t>7.04.2022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1914738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F659194-B826-413E-99C9-1F54C02150B2}" type="datetimeFigureOut">
              <a:rPr lang="tr-TR" smtClean="0"/>
              <a:t>7.04.2022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510354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F659194-B826-413E-99C9-1F54C02150B2}" type="datetimeFigureOut">
              <a:rPr lang="tr-TR" smtClean="0"/>
              <a:t>7.04.2022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E11A84-CA13-4B9C-A156-660CB9B054B1}" type="slidenum">
              <a:rPr lang="tr-TR" smtClean="0"/>
              <a:t>‹#›</a:t>
            </a:fld>
            <a:endParaRPr lang="tr-TR"/>
          </a:p>
        </p:txBody>
      </p:sp>
    </p:spTree>
    <p:extLst>
      <p:ext uri="{BB962C8B-B14F-4D97-AF65-F5344CB8AC3E}">
        <p14:creationId xmlns:p14="http://schemas.microsoft.com/office/powerpoint/2010/main" val="200625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F659194-B826-413E-99C9-1F54C02150B2}" type="datetimeFigureOut">
              <a:rPr lang="tr-TR" smtClean="0"/>
              <a:t>7.04.2022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804549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F659194-B826-413E-99C9-1F54C02150B2}" type="datetimeFigureOut">
              <a:rPr lang="tr-TR" smtClean="0"/>
              <a:t>7.04.2022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1528817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659194-B826-413E-99C9-1F54C02150B2}" type="datetimeFigureOut">
              <a:rPr lang="tr-TR" smtClean="0"/>
              <a:t>7.04.2022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2603759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659194-B826-413E-99C9-1F54C02150B2}" type="datetimeFigureOut">
              <a:rPr lang="tr-TR" smtClean="0"/>
              <a:t>7.04.2022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267995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F659194-B826-413E-99C9-1F54C02150B2}" type="datetimeFigureOut">
              <a:rPr lang="tr-TR" smtClean="0"/>
              <a:t>7.04.2022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234714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F659194-B826-413E-99C9-1F54C02150B2}" type="datetimeFigureOut">
              <a:rPr lang="tr-TR" smtClean="0"/>
              <a:t>7.04.2022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83716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F659194-B826-413E-99C9-1F54C02150B2}" type="datetimeFigureOut">
              <a:rPr lang="tr-TR" smtClean="0"/>
              <a:t>7.04.2022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306825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F659194-B826-413E-99C9-1F54C02150B2}" type="datetimeFigureOut">
              <a:rPr lang="tr-TR" smtClean="0"/>
              <a:t>7.04.2022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263906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F659194-B826-413E-99C9-1F54C02150B2}" type="datetimeFigureOut">
              <a:rPr lang="tr-TR" smtClean="0"/>
              <a:t>7.04.2022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69645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F659194-B826-413E-99C9-1F54C02150B2}" type="datetimeFigureOut">
              <a:rPr lang="tr-TR" smtClean="0"/>
              <a:t>7.04.2022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29568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F659194-B826-413E-99C9-1F54C02150B2}" type="datetimeFigureOut">
              <a:rPr lang="tr-TR" smtClean="0"/>
              <a:t>7.04.2022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E11A84-CA13-4B9C-A156-660CB9B054B1}" type="slidenum">
              <a:rPr lang="tr-TR" smtClean="0"/>
              <a:t>‹#›</a:t>
            </a:fld>
            <a:endParaRPr lang="tr-TR"/>
          </a:p>
        </p:txBody>
      </p:sp>
    </p:spTree>
    <p:extLst>
      <p:ext uri="{BB962C8B-B14F-4D97-AF65-F5344CB8AC3E}">
        <p14:creationId xmlns:p14="http://schemas.microsoft.com/office/powerpoint/2010/main" val="129363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59194-B826-413E-99C9-1F54C02150B2}" type="datetimeFigureOut">
              <a:rPr lang="tr-TR" smtClean="0"/>
              <a:t>7.04.2022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11A84-CA13-4B9C-A156-660CB9B054B1}" type="slidenum">
              <a:rPr lang="tr-TR" smtClean="0"/>
              <a:t>‹#›</a:t>
            </a:fld>
            <a:endParaRPr lang="tr-TR"/>
          </a:p>
        </p:txBody>
      </p:sp>
    </p:spTree>
    <p:extLst>
      <p:ext uri="{BB962C8B-B14F-4D97-AF65-F5344CB8AC3E}">
        <p14:creationId xmlns:p14="http://schemas.microsoft.com/office/powerpoint/2010/main" val="1200571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F659194-B826-413E-99C9-1F54C02150B2}" type="datetimeFigureOut">
              <a:rPr lang="tr-TR" smtClean="0"/>
              <a:t>7.04.2022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5E11A84-CA13-4B9C-A156-660CB9B054B1}"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003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33714" y="353106"/>
            <a:ext cx="9144000" cy="1548265"/>
          </a:xfrm>
        </p:spPr>
        <p:txBody>
          <a:bodyPr>
            <a:normAutofit fontScale="90000"/>
          </a:bodyPr>
          <a:lstStyle/>
          <a:p>
            <a:pPr algn="ctr">
              <a:lnSpc>
                <a:spcPct val="150000"/>
              </a:lnSpc>
            </a:pPr>
            <a:r>
              <a:rPr lang="tr-TR" sz="3600" b="1" dirty="0" smtClean="0">
                <a:solidFill>
                  <a:srgbClr val="FF0000"/>
                </a:solidFill>
                <a:latin typeface="Comic Sans MS" panose="030F0702030302020204" pitchFamily="66" charset="0"/>
              </a:rPr>
              <a:t>ÇOCUKLARDA ÇATIŞMA ÇÖZME BECERİLERİ GELİŞTİRME</a:t>
            </a:r>
            <a:endParaRPr lang="tr-TR" sz="3600" b="1" dirty="0">
              <a:solidFill>
                <a:srgbClr val="FF0000"/>
              </a:solidFill>
              <a:latin typeface="Comic Sans MS" panose="030F0702030302020204" pitchFamily="66" charset="0"/>
            </a:endParaRPr>
          </a:p>
        </p:txBody>
      </p:sp>
      <p:sp>
        <p:nvSpPr>
          <p:cNvPr id="4" name="Alt Başlık 3"/>
          <p:cNvSpPr>
            <a:spLocks noGrp="1"/>
          </p:cNvSpPr>
          <p:nvPr>
            <p:ph type="subTitle" idx="1"/>
          </p:nvPr>
        </p:nvSpPr>
        <p:spPr>
          <a:xfrm>
            <a:off x="1413459" y="5202238"/>
            <a:ext cx="9144000" cy="1655762"/>
          </a:xfrm>
        </p:spPr>
        <p:txBody>
          <a:bodyPr/>
          <a:lstStyle/>
          <a:p>
            <a:r>
              <a:rPr lang="tr-TR" b="1" dirty="0" smtClean="0">
                <a:solidFill>
                  <a:srgbClr val="0070C0"/>
                </a:solidFill>
                <a:latin typeface="Comic Sans MS" panose="030F0702030302020204" pitchFamily="66" charset="0"/>
              </a:rPr>
              <a:t>BİTEZ GÜLÜMSER MEHMET DANACI İLKOKULU REHBERLİK SERVİSİ</a:t>
            </a:r>
          </a:p>
          <a:p>
            <a:r>
              <a:rPr lang="tr-TR" b="1" dirty="0" smtClean="0">
                <a:solidFill>
                  <a:srgbClr val="0070C0"/>
                </a:solidFill>
                <a:latin typeface="Comic Sans MS" panose="030F0702030302020204" pitchFamily="66" charset="0"/>
              </a:rPr>
              <a:t>VELİ BÜLTENİ</a:t>
            </a:r>
            <a:endParaRPr lang="tr-TR" b="1" dirty="0">
              <a:solidFill>
                <a:srgbClr val="0070C0"/>
              </a:solidFill>
              <a:latin typeface="Comic Sans MS" panose="030F0702030302020204" pitchFamily="66" charset="0"/>
            </a:endParaRPr>
          </a:p>
        </p:txBody>
      </p:sp>
      <p:pic>
        <p:nvPicPr>
          <p:cNvPr id="3" name="Picture 3" descr="C:\Users\mtal\Desktop\mezhlichnostnij-konflikt-primer-tipi-konfliktov-sposobi-razresheniya-mezhlichnostnih-konfliktov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751" y="1901371"/>
            <a:ext cx="3209925"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83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78039"/>
            <a:ext cx="10515600" cy="766989"/>
          </a:xfrm>
        </p:spPr>
        <p:txBody>
          <a:bodyPr/>
          <a:lstStyle/>
          <a:p>
            <a:pPr algn="ctr"/>
            <a:r>
              <a:rPr lang="tr-TR" sz="2800" b="1" dirty="0">
                <a:solidFill>
                  <a:srgbClr val="FF0000"/>
                </a:solidFill>
                <a:latin typeface="Comic Sans MS" panose="030F0702030302020204" pitchFamily="66" charset="0"/>
              </a:rPr>
              <a:t>ÇATIŞMA ÇÖZME EĞİTİMİNİN AMACI</a:t>
            </a:r>
            <a:endParaRPr lang="tr-TR" dirty="0"/>
          </a:p>
        </p:txBody>
      </p:sp>
      <p:sp>
        <p:nvSpPr>
          <p:cNvPr id="3" name="İçerik Yer Tutucusu 2"/>
          <p:cNvSpPr>
            <a:spLocks noGrp="1"/>
          </p:cNvSpPr>
          <p:nvPr>
            <p:ph idx="1"/>
          </p:nvPr>
        </p:nvSpPr>
        <p:spPr>
          <a:xfrm>
            <a:off x="838200" y="1168173"/>
            <a:ext cx="10831286" cy="5261656"/>
          </a:xfrm>
        </p:spPr>
        <p:txBody>
          <a:bodyPr/>
          <a:lstStyle/>
          <a:p>
            <a:pPr>
              <a:buClr>
                <a:srgbClr val="FF0000"/>
              </a:buClr>
              <a:buFont typeface="Wingdings" panose="05000000000000000000" pitchFamily="2" charset="2"/>
              <a:buChar char="Ø"/>
            </a:pPr>
            <a:r>
              <a:rPr lang="tr-TR" sz="2400" dirty="0" smtClean="0">
                <a:latin typeface="Comic Sans MS" panose="030F0702030302020204" pitchFamily="66" charset="0"/>
              </a:rPr>
              <a:t>    Pek </a:t>
            </a:r>
            <a:r>
              <a:rPr lang="tr-TR" sz="2400" dirty="0">
                <a:latin typeface="Comic Sans MS" panose="030F0702030302020204" pitchFamily="66" charset="0"/>
              </a:rPr>
              <a:t>çok anne baba, başkalarına bağımlı, söylenenlere körü körüne itaat eden, edilgen, sorunlarını hep başkalarının çözmesini bekleyen çocuklar yetiştirmek istemez; düşünen, eleştirebilen, sorunlarını kendisi çözebilen, girişimci, özetle </a:t>
            </a:r>
            <a:r>
              <a:rPr lang="tr-TR" sz="2400" b="1" dirty="0">
                <a:solidFill>
                  <a:srgbClr val="00B0F0"/>
                </a:solidFill>
                <a:latin typeface="Comic Sans MS" panose="030F0702030302020204" pitchFamily="66" charset="0"/>
              </a:rPr>
              <a:t>“olumlu çocuklar” </a:t>
            </a:r>
            <a:r>
              <a:rPr lang="tr-TR" sz="2400" dirty="0">
                <a:latin typeface="Comic Sans MS" panose="030F0702030302020204" pitchFamily="66" charset="0"/>
              </a:rPr>
              <a:t>yetiştirmek ister. </a:t>
            </a:r>
            <a:endParaRPr lang="tr-TR" sz="2400" dirty="0" smtClean="0">
              <a:latin typeface="Comic Sans MS" panose="030F0702030302020204" pitchFamily="66" charset="0"/>
            </a:endParaRPr>
          </a:p>
          <a:p>
            <a:pPr>
              <a:buClr>
                <a:srgbClr val="FF0000"/>
              </a:buClr>
              <a:buFont typeface="Wingdings" panose="05000000000000000000" pitchFamily="2" charset="2"/>
              <a:buChar char="Ø"/>
            </a:pPr>
            <a:r>
              <a:rPr lang="tr-TR" sz="2400" dirty="0" smtClean="0">
                <a:latin typeface="Comic Sans MS" panose="030F0702030302020204" pitchFamily="66" charset="0"/>
              </a:rPr>
              <a:t>   Ancak </a:t>
            </a:r>
            <a:r>
              <a:rPr lang="tr-TR" sz="2400" dirty="0">
                <a:latin typeface="Comic Sans MS" panose="030F0702030302020204" pitchFamily="66" charset="0"/>
              </a:rPr>
              <a:t>sadece istemek, bu niteliklere sahip çocuklar yetiştirebilmek için yeterli değildir. Ailede uygulanan çocuk yetiştirme tarzının ve özellikle de anne babaların çocukla etkileşim biçiminin bu tür çocuklar yetiştirmeye uygun nitelikte olması gerekir.</a:t>
            </a:r>
          </a:p>
          <a:p>
            <a:endParaRPr lang="tr-TR" dirty="0">
              <a:latin typeface="Comic Sans MS" panose="030F0702030302020204" pitchFamily="66" charset="0"/>
            </a:endParaRPr>
          </a:p>
        </p:txBody>
      </p:sp>
      <p:pic>
        <p:nvPicPr>
          <p:cNvPr id="5" name="Resim 4"/>
          <p:cNvPicPr>
            <a:picLocks noChangeAspect="1"/>
          </p:cNvPicPr>
          <p:nvPr/>
        </p:nvPicPr>
        <p:blipFill rotWithShape="1">
          <a:blip r:embed="rId2">
            <a:extLst>
              <a:ext uri="{BEBA8EAE-BF5A-486C-A8C5-ECC9F3942E4B}">
                <a14:imgProps xmlns:a14="http://schemas.microsoft.com/office/drawing/2010/main">
                  <a14:imgLayer r:embed="rId3">
                    <a14:imgEffect>
                      <a14:sharpenSoften amount="68000"/>
                    </a14:imgEffect>
                    <a14:imgEffect>
                      <a14:saturation sat="152000"/>
                    </a14:imgEffect>
                    <a14:imgEffect>
                      <a14:brightnessContrast bright="-2000" contrast="28000"/>
                    </a14:imgEffect>
                  </a14:imgLayer>
                </a14:imgProps>
              </a:ext>
            </a:extLst>
          </a:blip>
          <a:srcRect l="18184" r="21726"/>
          <a:stretch/>
        </p:blipFill>
        <p:spPr>
          <a:xfrm>
            <a:off x="3267857" y="4287187"/>
            <a:ext cx="5246556" cy="2570813"/>
          </a:xfrm>
          <a:prstGeom prst="rect">
            <a:avLst/>
          </a:prstGeom>
        </p:spPr>
      </p:pic>
    </p:spTree>
    <p:extLst>
      <p:ext uri="{BB962C8B-B14F-4D97-AF65-F5344CB8AC3E}">
        <p14:creationId xmlns:p14="http://schemas.microsoft.com/office/powerpoint/2010/main" val="1373467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800" b="1" dirty="0">
                <a:solidFill>
                  <a:srgbClr val="FF0000"/>
                </a:solidFill>
                <a:latin typeface="Comic Sans MS" panose="030F0702030302020204" pitchFamily="66" charset="0"/>
              </a:rPr>
              <a:t>ÇATIŞMA ÇÖZME EĞİTİMİNİN AMACI</a:t>
            </a:r>
            <a:endParaRPr lang="tr-TR" dirty="0"/>
          </a:p>
        </p:txBody>
      </p:sp>
      <p:sp>
        <p:nvSpPr>
          <p:cNvPr id="3" name="Dikdörtgen 2"/>
          <p:cNvSpPr/>
          <p:nvPr/>
        </p:nvSpPr>
        <p:spPr>
          <a:xfrm>
            <a:off x="522514" y="1979136"/>
            <a:ext cx="11277600" cy="2677656"/>
          </a:xfrm>
          <a:prstGeom prst="rect">
            <a:avLst/>
          </a:prstGeom>
        </p:spPr>
        <p:txBody>
          <a:bodyPr wrap="square">
            <a:spAutoFit/>
          </a:bodyPr>
          <a:lstStyle/>
          <a:p>
            <a:pPr marL="174625">
              <a:buClr>
                <a:srgbClr val="0070C0"/>
              </a:buClr>
              <a:buFont typeface="Wingdings" panose="05000000000000000000" pitchFamily="2" charset="2"/>
              <a:buChar char="v"/>
            </a:pPr>
            <a:r>
              <a:rPr lang="tr-TR" sz="2800" dirty="0" smtClean="0">
                <a:latin typeface="Comic Sans MS" panose="030F0702030302020204" pitchFamily="66" charset="0"/>
              </a:rPr>
              <a:t> O </a:t>
            </a:r>
            <a:r>
              <a:rPr lang="tr-TR" sz="2800" dirty="0">
                <a:latin typeface="Comic Sans MS" panose="030F0702030302020204" pitchFamily="66" charset="0"/>
              </a:rPr>
              <a:t>halde önemli olan, çatışmaya karşı yapıcı bir biçimde nasıl tepki gösterileceğini </a:t>
            </a:r>
            <a:r>
              <a:rPr lang="tr-TR" sz="2800" dirty="0" smtClean="0">
                <a:latin typeface="Comic Sans MS" panose="030F0702030302020204" pitchFamily="66" charset="0"/>
              </a:rPr>
              <a:t>öğrenmek ve öğretmektir. </a:t>
            </a:r>
            <a:endParaRPr lang="tr-TR" sz="2800" dirty="0" smtClean="0">
              <a:latin typeface="Comic Sans MS" panose="030F0702030302020204" pitchFamily="66" charset="0"/>
            </a:endParaRPr>
          </a:p>
          <a:p>
            <a:pPr marL="174625">
              <a:buClr>
                <a:srgbClr val="0070C0"/>
              </a:buClr>
            </a:pPr>
            <a:endParaRPr lang="tr-TR" sz="2800" dirty="0" smtClean="0">
              <a:latin typeface="Comic Sans MS" panose="030F0702030302020204" pitchFamily="66" charset="0"/>
            </a:endParaRPr>
          </a:p>
          <a:p>
            <a:pPr marL="174625">
              <a:buClr>
                <a:srgbClr val="0070C0"/>
              </a:buClr>
              <a:buFont typeface="Wingdings" panose="05000000000000000000" pitchFamily="2" charset="2"/>
              <a:buChar char="v"/>
            </a:pPr>
            <a:r>
              <a:rPr lang="tr-TR" sz="2800" dirty="0" smtClean="0">
                <a:latin typeface="Comic Sans MS" panose="030F0702030302020204" pitchFamily="66" charset="0"/>
              </a:rPr>
              <a:t>Çatışmaları </a:t>
            </a:r>
            <a:r>
              <a:rPr lang="tr-TR" sz="2800" dirty="0">
                <a:latin typeface="Comic Sans MS" panose="030F0702030302020204" pitchFamily="66" charset="0"/>
              </a:rPr>
              <a:t>yapıcı bir biçimde çözmek ise, çatışmanın nedenleri ve çatışma çözme ilkelerine ilişkin bir anlayışın geliştirilmesi ile başlar.</a:t>
            </a:r>
          </a:p>
        </p:txBody>
      </p:sp>
      <p:pic>
        <p:nvPicPr>
          <p:cNvPr id="4" name="Resim 3"/>
          <p:cNvPicPr>
            <a:picLocks noChangeAspect="1"/>
          </p:cNvPicPr>
          <p:nvPr/>
        </p:nvPicPr>
        <p:blipFill rotWithShape="1">
          <a:blip r:embed="rId2"/>
          <a:srcRect b="12330"/>
          <a:stretch/>
        </p:blipFill>
        <p:spPr>
          <a:xfrm>
            <a:off x="3028012" y="4832814"/>
            <a:ext cx="5426439" cy="2025186"/>
          </a:xfrm>
          <a:prstGeom prst="rect">
            <a:avLst/>
          </a:prstGeom>
        </p:spPr>
      </p:pic>
    </p:spTree>
    <p:extLst>
      <p:ext uri="{BB962C8B-B14F-4D97-AF65-F5344CB8AC3E}">
        <p14:creationId xmlns:p14="http://schemas.microsoft.com/office/powerpoint/2010/main" val="2824353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75336" y="541802"/>
            <a:ext cx="10502395" cy="5892800"/>
          </a:xfrm>
        </p:spPr>
        <p:txBody>
          <a:bodyPr>
            <a:normAutofit fontScale="92500" lnSpcReduction="10000"/>
          </a:bodyPr>
          <a:lstStyle/>
          <a:p>
            <a:pPr marL="0" indent="0">
              <a:buNone/>
            </a:pPr>
            <a:r>
              <a:rPr lang="tr-TR" dirty="0" smtClean="0"/>
              <a:t>  </a:t>
            </a:r>
            <a:r>
              <a:rPr lang="tr-TR" dirty="0"/>
              <a:t>  </a:t>
            </a:r>
            <a:r>
              <a:rPr lang="tr-TR" sz="2600" b="1" dirty="0">
                <a:solidFill>
                  <a:srgbClr val="FF0000"/>
                </a:solidFill>
                <a:latin typeface="Comic Sans MS" panose="030F0702030302020204" pitchFamily="66" charset="0"/>
              </a:rPr>
              <a:t>Herhangi bir çatışma karşısında taraflar yumuşak, sert ya da ilkeli olmak üzere üç farklı tepki gösterebilirler. </a:t>
            </a:r>
            <a:endParaRPr lang="tr-TR" sz="2600" b="1" dirty="0" smtClean="0">
              <a:solidFill>
                <a:srgbClr val="FF0000"/>
              </a:solidFill>
              <a:latin typeface="Comic Sans MS" panose="030F0702030302020204" pitchFamily="66" charset="0"/>
            </a:endParaRPr>
          </a:p>
          <a:p>
            <a:pPr marL="0" indent="0">
              <a:buNone/>
            </a:pPr>
            <a:endParaRPr lang="tr-TR" sz="2600" b="1" dirty="0" smtClean="0">
              <a:solidFill>
                <a:srgbClr val="FF0000"/>
              </a:solidFill>
              <a:latin typeface="Comic Sans MS" panose="030F0702030302020204" pitchFamily="66" charset="0"/>
            </a:endParaRPr>
          </a:p>
          <a:p>
            <a:pPr>
              <a:buClr>
                <a:srgbClr val="FF0000"/>
              </a:buClr>
              <a:buFont typeface="Wingdings" panose="05000000000000000000" pitchFamily="2" charset="2"/>
              <a:buChar char="ü"/>
            </a:pPr>
            <a:r>
              <a:rPr lang="tr-TR" sz="2600" dirty="0" smtClean="0">
                <a:latin typeface="Comic Sans MS" panose="030F0702030302020204" pitchFamily="66" charset="0"/>
              </a:rPr>
              <a:t>Çatışmalı </a:t>
            </a:r>
            <a:r>
              <a:rPr lang="tr-TR" sz="2600" dirty="0">
                <a:latin typeface="Comic Sans MS" panose="030F0702030302020204" pitchFamily="66" charset="0"/>
              </a:rPr>
              <a:t>bir durum karşısında geri adım atmak, çatışmayı önemsememek, çatışmayı inkar etmek ya da teslim olmak, herhangi bir çatışma karşısında gösterilebilecek yumuşak tepkilerden bazılarıdır. </a:t>
            </a:r>
            <a:endParaRPr lang="tr-TR" sz="2600" dirty="0" smtClean="0">
              <a:latin typeface="Comic Sans MS" panose="030F0702030302020204" pitchFamily="66" charset="0"/>
            </a:endParaRPr>
          </a:p>
          <a:p>
            <a:pPr>
              <a:buClr>
                <a:srgbClr val="FF0000"/>
              </a:buClr>
              <a:buFont typeface="Wingdings" panose="05000000000000000000" pitchFamily="2" charset="2"/>
              <a:buChar char="ü"/>
            </a:pPr>
            <a:r>
              <a:rPr lang="tr-TR" sz="2600" dirty="0" smtClean="0">
                <a:latin typeface="Comic Sans MS" panose="030F0702030302020204" pitchFamily="66" charset="0"/>
              </a:rPr>
              <a:t>Bu </a:t>
            </a:r>
            <a:r>
              <a:rPr lang="tr-TR" sz="2600" dirty="0">
                <a:latin typeface="Comic Sans MS" panose="030F0702030302020204" pitchFamily="66" charset="0"/>
              </a:rPr>
              <a:t>tür bir tepkinin sonunda taraflardan biri kazançlı çıkarken diğeri kaybeder, bazı durumlarda her iki taraf da kaybeder. </a:t>
            </a:r>
            <a:endParaRPr lang="tr-TR" sz="2600" dirty="0" smtClean="0">
              <a:latin typeface="Comic Sans MS" panose="030F0702030302020204" pitchFamily="66" charset="0"/>
            </a:endParaRPr>
          </a:p>
          <a:p>
            <a:pPr>
              <a:buClr>
                <a:srgbClr val="FF0000"/>
              </a:buClr>
              <a:buFont typeface="Wingdings" panose="05000000000000000000" pitchFamily="2" charset="2"/>
              <a:buChar char="ü"/>
            </a:pPr>
            <a:r>
              <a:rPr lang="tr-TR" sz="2600" dirty="0" smtClean="0">
                <a:latin typeface="Comic Sans MS" panose="030F0702030302020204" pitchFamily="66" charset="0"/>
              </a:rPr>
              <a:t>Bir </a:t>
            </a:r>
            <a:r>
              <a:rPr lang="tr-TR" sz="2600" dirty="0">
                <a:latin typeface="Comic Sans MS" panose="030F0702030302020204" pitchFamily="66" charset="0"/>
              </a:rPr>
              <a:t>çatışma durumunda taraflardan birinin diğerini tehdit etmesi, bağırıp çağırması, karşısındaki kişiye vurarak ya da iterek fiziksel güç kullanması ise sert bir tepkidir. Bu tür bir tepkinin  sonunda da taraflardan biri kazançlı çıkarken diğeri kaybeder. Hatta bazı durumlarda her iki taraf da bundan zarar görür. </a:t>
            </a:r>
            <a:endParaRPr lang="tr-TR" sz="2600" dirty="0" smtClean="0">
              <a:latin typeface="Comic Sans MS" panose="030F0702030302020204" pitchFamily="66" charset="0"/>
            </a:endParaRPr>
          </a:p>
          <a:p>
            <a:pPr>
              <a:buClr>
                <a:srgbClr val="FF0000"/>
              </a:buClr>
              <a:buFont typeface="Wingdings" panose="05000000000000000000" pitchFamily="2" charset="2"/>
              <a:buChar char="ü"/>
            </a:pPr>
            <a:r>
              <a:rPr lang="tr-TR" sz="2600" dirty="0" smtClean="0">
                <a:latin typeface="Comic Sans MS" panose="030F0702030302020204" pitchFamily="66" charset="0"/>
              </a:rPr>
              <a:t>Çatışma </a:t>
            </a:r>
            <a:r>
              <a:rPr lang="tr-TR" sz="2600" dirty="0">
                <a:latin typeface="Comic Sans MS" panose="030F0702030302020204" pitchFamily="66" charset="0"/>
              </a:rPr>
              <a:t>karşısında gösterilebilecek üçüncü tepki türü ise, karşı tarafı dinlemek, anlamaya çalışmak, isteklerine saygı duymak ve çatışmayı çözmeye çalışmaktır. Bu tür bir ilkeli tepki sonunda kaybeden olmaz, her iki taraf da kazanır.</a:t>
            </a:r>
          </a:p>
        </p:txBody>
      </p:sp>
      <p:pic>
        <p:nvPicPr>
          <p:cNvPr id="2" name="Resim 1"/>
          <p:cNvPicPr>
            <a:picLocks noChangeAspect="1"/>
          </p:cNvPicPr>
          <p:nvPr/>
        </p:nvPicPr>
        <p:blipFill rotWithShape="1">
          <a:blip r:embed="rId2"/>
          <a:srcRect l="13357" t="16377" r="13698" b="11428"/>
          <a:stretch/>
        </p:blipFill>
        <p:spPr>
          <a:xfrm>
            <a:off x="10762938" y="5366478"/>
            <a:ext cx="1319134" cy="1349115"/>
          </a:xfrm>
          <a:prstGeom prst="rect">
            <a:avLst/>
          </a:prstGeom>
        </p:spPr>
      </p:pic>
    </p:spTree>
    <p:extLst>
      <p:ext uri="{BB962C8B-B14F-4D97-AF65-F5344CB8AC3E}">
        <p14:creationId xmlns:p14="http://schemas.microsoft.com/office/powerpoint/2010/main" val="1588126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lum bright="-11000" contrast="36000"/>
          </a:blip>
          <a:stretch>
            <a:fillRect/>
          </a:stretch>
        </p:blipFill>
        <p:spPr>
          <a:xfrm>
            <a:off x="464695" y="595086"/>
            <a:ext cx="11377535" cy="5820228"/>
          </a:xfrm>
          <a:prstGeom prst="rect">
            <a:avLst/>
          </a:prstGeom>
        </p:spPr>
      </p:pic>
    </p:spTree>
    <p:extLst>
      <p:ext uri="{BB962C8B-B14F-4D97-AF65-F5344CB8AC3E}">
        <p14:creationId xmlns:p14="http://schemas.microsoft.com/office/powerpoint/2010/main" val="1377429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endParaRPr lang="tr-TR" sz="2800" b="1" dirty="0">
              <a:latin typeface="Comic Sans MS" panose="030F07020303020202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25695571"/>
              </p:ext>
            </p:extLst>
          </p:nvPr>
        </p:nvGraphicFramePr>
        <p:xfrm>
          <a:off x="-1" y="1"/>
          <a:ext cx="12192000" cy="6966858"/>
        </p:xfrm>
        <a:graphic>
          <a:graphicData uri="http://schemas.openxmlformats.org/drawingml/2006/table">
            <a:tbl>
              <a:tblPr/>
              <a:tblGrid>
                <a:gridCol w="4064000">
                  <a:extLst>
                    <a:ext uri="{9D8B030D-6E8A-4147-A177-3AD203B41FA5}">
                      <a16:colId xmlns:a16="http://schemas.microsoft.com/office/drawing/2014/main" val="2125732668"/>
                    </a:ext>
                  </a:extLst>
                </a:gridCol>
                <a:gridCol w="4064000">
                  <a:extLst>
                    <a:ext uri="{9D8B030D-6E8A-4147-A177-3AD203B41FA5}">
                      <a16:colId xmlns:a16="http://schemas.microsoft.com/office/drawing/2014/main" val="4264641887"/>
                    </a:ext>
                  </a:extLst>
                </a:gridCol>
                <a:gridCol w="4064000">
                  <a:extLst>
                    <a:ext uri="{9D8B030D-6E8A-4147-A177-3AD203B41FA5}">
                      <a16:colId xmlns:a16="http://schemas.microsoft.com/office/drawing/2014/main" val="1190094257"/>
                    </a:ext>
                  </a:extLst>
                </a:gridCol>
              </a:tblGrid>
              <a:tr h="1161143">
                <a:tc gridSpan="3">
                  <a:txBody>
                    <a:bodyPr/>
                    <a:lstStyle/>
                    <a:p>
                      <a:pPr algn="ctr" fontAlgn="t">
                        <a:spcAft>
                          <a:spcPts val="0"/>
                        </a:spcAft>
                      </a:pPr>
                      <a:endParaRPr lang="tr-TR" sz="2800" b="1" dirty="0" smtClean="0">
                        <a:solidFill>
                          <a:srgbClr val="0070C0"/>
                        </a:solidFill>
                        <a:effectLst/>
                        <a:latin typeface="Comic Sans MS" panose="030F0702030302020204" pitchFamily="66" charset="0"/>
                      </a:endParaRPr>
                    </a:p>
                    <a:p>
                      <a:pPr algn="ctr" fontAlgn="t">
                        <a:spcAft>
                          <a:spcPts val="0"/>
                        </a:spcAft>
                      </a:pPr>
                      <a:r>
                        <a:rPr lang="tr-TR" sz="2800" b="1" dirty="0" smtClean="0">
                          <a:solidFill>
                            <a:srgbClr val="0070C0"/>
                          </a:solidFill>
                          <a:effectLst/>
                          <a:latin typeface="Comic Sans MS" panose="030F0702030302020204" pitchFamily="66" charset="0"/>
                        </a:rPr>
                        <a:t>ÇATIŞMA DURUMUNDA GÖSTERİLEN TEPKİLER</a:t>
                      </a:r>
                      <a:endParaRPr lang="tr-TR" sz="2800" b="1" dirty="0">
                        <a:solidFill>
                          <a:srgbClr val="0070C0"/>
                        </a:solidFill>
                        <a:effectLst/>
                        <a:latin typeface="Comic Sans MS" panose="030F0702030302020204" pitchFamily="66"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5E5E5"/>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52334344"/>
                  </a:ext>
                </a:extLst>
              </a:tr>
              <a:tr h="1161143">
                <a:tc>
                  <a:txBody>
                    <a:bodyPr/>
                    <a:lstStyle/>
                    <a:p>
                      <a:pPr algn="just" fontAlgn="t">
                        <a:spcAft>
                          <a:spcPts val="0"/>
                        </a:spcAft>
                      </a:pPr>
                      <a:r>
                        <a:rPr lang="tr-TR" sz="2400" b="1" dirty="0" smtClean="0">
                          <a:solidFill>
                            <a:srgbClr val="FF0000"/>
                          </a:solidFill>
                          <a:effectLst/>
                          <a:latin typeface="Comic Sans MS" panose="030F0702030302020204" pitchFamily="66" charset="0"/>
                        </a:rPr>
                        <a:t>   YUMUŞAK</a:t>
                      </a:r>
                      <a:endParaRPr lang="tr-TR" sz="2400" dirty="0">
                        <a:solidFill>
                          <a:srgbClr val="FF0000"/>
                        </a:solidFill>
                        <a:effectLst/>
                        <a:latin typeface="Comic Sans MS" panose="030F0702030302020204" pitchFamily="66" charset="0"/>
                      </a:endParaRPr>
                    </a:p>
                  </a:txBody>
                  <a:tcPr marL="44450" marR="44450" marT="0" marB="0">
                    <a:lnL w="12700" cap="flat" cmpd="sng" algn="ctr">
                      <a:solidFill>
                        <a:srgbClr val="000000"/>
                      </a:solidFill>
                      <a:prstDash val="solid"/>
                      <a:round/>
                      <a:headEnd type="none" w="med" len="med"/>
                      <a:tailEnd type="none" w="med" len="med"/>
                    </a:lnL>
                    <a:lnR>
                      <a:noFill/>
                    </a:lnR>
                    <a:lnT>
                      <a:noFill/>
                    </a:lnT>
                    <a:lnB>
                      <a:noFill/>
                    </a:lnB>
                    <a:solidFill>
                      <a:srgbClr val="F4F4F4"/>
                    </a:solidFill>
                  </a:tcPr>
                </a:tc>
                <a:tc>
                  <a:txBody>
                    <a:bodyPr/>
                    <a:lstStyle/>
                    <a:p>
                      <a:pPr algn="just" fontAlgn="t">
                        <a:spcAft>
                          <a:spcPts val="0"/>
                        </a:spcAft>
                      </a:pPr>
                      <a:r>
                        <a:rPr lang="tr-TR" sz="2400" b="1" dirty="0" smtClean="0">
                          <a:solidFill>
                            <a:srgbClr val="FF0000"/>
                          </a:solidFill>
                          <a:effectLst/>
                          <a:latin typeface="Comic Sans MS" panose="030F0702030302020204" pitchFamily="66" charset="0"/>
                        </a:rPr>
                        <a:t>   SERT</a:t>
                      </a:r>
                      <a:endParaRPr lang="tr-TR" sz="2400" dirty="0">
                        <a:solidFill>
                          <a:srgbClr val="FF0000"/>
                        </a:solidFill>
                        <a:effectLst/>
                        <a:latin typeface="Comic Sans MS" panose="030F0702030302020204" pitchFamily="66" charset="0"/>
                      </a:endParaRPr>
                    </a:p>
                  </a:txBody>
                  <a:tcPr marL="44450" marR="44450" marT="0" marB="0">
                    <a:lnL>
                      <a:noFill/>
                    </a:lnL>
                    <a:lnR>
                      <a:noFill/>
                    </a:lnR>
                    <a:lnT>
                      <a:noFill/>
                    </a:lnT>
                    <a:lnB>
                      <a:noFill/>
                    </a:lnB>
                    <a:solidFill>
                      <a:srgbClr val="F4F4F4"/>
                    </a:solidFill>
                  </a:tcPr>
                </a:tc>
                <a:tc>
                  <a:txBody>
                    <a:bodyPr/>
                    <a:lstStyle/>
                    <a:p>
                      <a:pPr algn="just" fontAlgn="t">
                        <a:spcAft>
                          <a:spcPts val="0"/>
                        </a:spcAft>
                      </a:pPr>
                      <a:r>
                        <a:rPr lang="tr-TR" sz="2400" b="1" dirty="0" smtClean="0">
                          <a:solidFill>
                            <a:srgbClr val="FF0000"/>
                          </a:solidFill>
                          <a:effectLst/>
                          <a:latin typeface="Comic Sans MS" panose="030F0702030302020204" pitchFamily="66" charset="0"/>
                        </a:rPr>
                        <a:t>     İLKELİ</a:t>
                      </a:r>
                      <a:endParaRPr lang="tr-TR" sz="2400" dirty="0">
                        <a:solidFill>
                          <a:srgbClr val="FF0000"/>
                        </a:solidFill>
                        <a:effectLst/>
                        <a:latin typeface="Comic Sans MS" panose="030F0702030302020204" pitchFamily="66" charset="0"/>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solidFill>
                      <a:srgbClr val="F4F4F4"/>
                    </a:solidFill>
                  </a:tcPr>
                </a:tc>
                <a:extLst>
                  <a:ext uri="{0D108BD9-81ED-4DB2-BD59-A6C34878D82A}">
                    <a16:rowId xmlns:a16="http://schemas.microsoft.com/office/drawing/2014/main" val="1226602984"/>
                  </a:ext>
                </a:extLst>
              </a:tr>
              <a:tr h="1161143">
                <a:tc>
                  <a:txBody>
                    <a:bodyPr/>
                    <a:lstStyle/>
                    <a:p>
                      <a:pPr algn="just" fontAlgn="t">
                        <a:spcAft>
                          <a:spcPts val="0"/>
                        </a:spcAft>
                      </a:pPr>
                      <a:r>
                        <a:rPr lang="tr-TR" sz="2400" dirty="0" smtClean="0">
                          <a:effectLst/>
                          <a:latin typeface="Comic Sans MS" panose="030F0702030302020204" pitchFamily="66" charset="0"/>
                        </a:rPr>
                        <a:t>    Geri </a:t>
                      </a:r>
                      <a:r>
                        <a:rPr lang="tr-TR" sz="2400" dirty="0">
                          <a:effectLst/>
                          <a:latin typeface="Comic Sans MS" panose="030F0702030302020204" pitchFamily="66" charset="0"/>
                        </a:rPr>
                        <a:t>çekilme</a:t>
                      </a:r>
                    </a:p>
                  </a:txBody>
                  <a:tcPr marL="44450" marR="44450" marT="0" marB="0">
                    <a:lnL w="12700" cap="flat" cmpd="sng" algn="ctr">
                      <a:solidFill>
                        <a:srgbClr val="000000"/>
                      </a:solidFill>
                      <a:prstDash val="solid"/>
                      <a:round/>
                      <a:headEnd type="none" w="med" len="med"/>
                      <a:tailEnd type="none" w="med" len="med"/>
                    </a:lnL>
                    <a:lnR>
                      <a:noFill/>
                    </a:lnR>
                    <a:lnT>
                      <a:noFill/>
                    </a:lnT>
                    <a:lnB>
                      <a:noFill/>
                    </a:lnB>
                    <a:solidFill>
                      <a:srgbClr val="F4F4F4"/>
                    </a:solidFill>
                  </a:tcPr>
                </a:tc>
                <a:tc>
                  <a:txBody>
                    <a:bodyPr/>
                    <a:lstStyle/>
                    <a:p>
                      <a:pPr algn="just" fontAlgn="t">
                        <a:spcAft>
                          <a:spcPts val="0"/>
                        </a:spcAft>
                      </a:pPr>
                      <a:r>
                        <a:rPr lang="tr-TR" sz="2400" dirty="0" smtClean="0">
                          <a:effectLst/>
                          <a:latin typeface="Comic Sans MS" panose="030F0702030302020204" pitchFamily="66" charset="0"/>
                        </a:rPr>
                        <a:t>   Tehdit etme                          </a:t>
                      </a:r>
                      <a:endParaRPr lang="tr-TR" sz="2400" dirty="0">
                        <a:effectLst/>
                        <a:latin typeface="Comic Sans MS" panose="030F0702030302020204" pitchFamily="66" charset="0"/>
                      </a:endParaRPr>
                    </a:p>
                  </a:txBody>
                  <a:tcPr marL="44450" marR="44450" marT="0" marB="0">
                    <a:lnL>
                      <a:noFill/>
                    </a:lnL>
                    <a:lnR>
                      <a:noFill/>
                    </a:lnR>
                    <a:lnT>
                      <a:noFill/>
                    </a:lnT>
                    <a:lnB>
                      <a:noFill/>
                    </a:lnB>
                    <a:solidFill>
                      <a:srgbClr val="F4F4F4"/>
                    </a:solidFill>
                  </a:tcPr>
                </a:tc>
                <a:tc>
                  <a:txBody>
                    <a:bodyPr/>
                    <a:lstStyle/>
                    <a:p>
                      <a:pPr algn="just" fontAlgn="t">
                        <a:spcAft>
                          <a:spcPts val="0"/>
                        </a:spcAft>
                      </a:pPr>
                      <a:r>
                        <a:rPr lang="tr-TR" sz="2400" dirty="0" smtClean="0">
                          <a:effectLst/>
                          <a:latin typeface="Comic Sans MS" panose="030F0702030302020204" pitchFamily="66" charset="0"/>
                        </a:rPr>
                        <a:t>      Dinleme</a:t>
                      </a:r>
                      <a:endParaRPr lang="tr-TR" sz="2400" dirty="0">
                        <a:effectLst/>
                        <a:latin typeface="Comic Sans MS" panose="030F0702030302020204" pitchFamily="66" charset="0"/>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solidFill>
                      <a:srgbClr val="F4F4F4"/>
                    </a:solidFill>
                  </a:tcPr>
                </a:tc>
                <a:extLst>
                  <a:ext uri="{0D108BD9-81ED-4DB2-BD59-A6C34878D82A}">
                    <a16:rowId xmlns:a16="http://schemas.microsoft.com/office/drawing/2014/main" val="72808927"/>
                  </a:ext>
                </a:extLst>
              </a:tr>
              <a:tr h="1161143">
                <a:tc>
                  <a:txBody>
                    <a:bodyPr/>
                    <a:lstStyle/>
                    <a:p>
                      <a:pPr algn="just" fontAlgn="t">
                        <a:spcAft>
                          <a:spcPts val="0"/>
                        </a:spcAft>
                      </a:pPr>
                      <a:r>
                        <a:rPr lang="tr-TR" sz="2400" dirty="0" smtClean="0">
                          <a:effectLst/>
                          <a:latin typeface="Comic Sans MS" panose="030F0702030302020204" pitchFamily="66" charset="0"/>
                        </a:rPr>
                        <a:t>    Önem </a:t>
                      </a:r>
                      <a:r>
                        <a:rPr lang="tr-TR" sz="2400" dirty="0">
                          <a:effectLst/>
                          <a:latin typeface="Comic Sans MS" panose="030F0702030302020204" pitchFamily="66" charset="0"/>
                        </a:rPr>
                        <a:t>vermeme</a:t>
                      </a:r>
                    </a:p>
                  </a:txBody>
                  <a:tcPr marL="44450" marR="44450" marT="0" marB="0">
                    <a:lnL w="12700" cap="flat" cmpd="sng" algn="ctr">
                      <a:solidFill>
                        <a:srgbClr val="000000"/>
                      </a:solidFill>
                      <a:prstDash val="solid"/>
                      <a:round/>
                      <a:headEnd type="none" w="med" len="med"/>
                      <a:tailEnd type="none" w="med" len="med"/>
                    </a:lnL>
                    <a:lnR>
                      <a:noFill/>
                    </a:lnR>
                    <a:lnT>
                      <a:noFill/>
                    </a:lnT>
                    <a:lnB>
                      <a:noFill/>
                    </a:lnB>
                    <a:solidFill>
                      <a:srgbClr val="F4F4F4"/>
                    </a:solidFill>
                  </a:tcPr>
                </a:tc>
                <a:tc>
                  <a:txBody>
                    <a:bodyPr/>
                    <a:lstStyle/>
                    <a:p>
                      <a:pPr algn="just" fontAlgn="t">
                        <a:spcAft>
                          <a:spcPts val="0"/>
                        </a:spcAft>
                      </a:pPr>
                      <a:r>
                        <a:rPr lang="tr-TR" sz="2400" dirty="0" smtClean="0">
                          <a:effectLst/>
                          <a:latin typeface="Comic Sans MS" panose="030F0702030302020204" pitchFamily="66" charset="0"/>
                        </a:rPr>
                        <a:t>    İtme</a:t>
                      </a:r>
                      <a:endParaRPr lang="tr-TR" sz="2400" dirty="0">
                        <a:effectLst/>
                        <a:latin typeface="Comic Sans MS" panose="030F0702030302020204" pitchFamily="66" charset="0"/>
                      </a:endParaRPr>
                    </a:p>
                  </a:txBody>
                  <a:tcPr marL="44450" marR="44450" marT="0" marB="0">
                    <a:lnL>
                      <a:noFill/>
                    </a:lnL>
                    <a:lnR>
                      <a:noFill/>
                    </a:lnR>
                    <a:lnT>
                      <a:noFill/>
                    </a:lnT>
                    <a:lnB>
                      <a:noFill/>
                    </a:lnB>
                    <a:solidFill>
                      <a:srgbClr val="F4F4F4"/>
                    </a:solidFill>
                  </a:tcPr>
                </a:tc>
                <a:tc>
                  <a:txBody>
                    <a:bodyPr/>
                    <a:lstStyle/>
                    <a:p>
                      <a:pPr algn="just" fontAlgn="t">
                        <a:spcAft>
                          <a:spcPts val="0"/>
                        </a:spcAft>
                      </a:pPr>
                      <a:r>
                        <a:rPr lang="tr-TR" sz="2400" dirty="0" smtClean="0">
                          <a:effectLst/>
                          <a:latin typeface="Comic Sans MS" panose="030F0702030302020204" pitchFamily="66" charset="0"/>
                        </a:rPr>
                        <a:t>      Anlama</a:t>
                      </a:r>
                      <a:endParaRPr lang="tr-TR" sz="2400" dirty="0">
                        <a:effectLst/>
                        <a:latin typeface="Comic Sans MS" panose="030F0702030302020204" pitchFamily="66" charset="0"/>
                      </a:endParaRPr>
                    </a:p>
                  </a:txBody>
                  <a:tcPr marL="44450" marR="44450" marT="0" marB="0">
                    <a:lnL>
                      <a:noFill/>
                    </a:lnL>
                    <a:lnR w="12700" cap="flat" cmpd="sng" algn="ctr">
                      <a:solidFill>
                        <a:srgbClr val="000000"/>
                      </a:solidFill>
                      <a:prstDash val="solid"/>
                      <a:round/>
                      <a:headEnd type="none" w="med" len="med"/>
                      <a:tailEnd type="none" w="med" len="med"/>
                    </a:lnR>
                    <a:lnT>
                      <a:noFill/>
                    </a:lnT>
                    <a:lnB>
                      <a:noFill/>
                    </a:lnB>
                    <a:solidFill>
                      <a:srgbClr val="F4F4F4"/>
                    </a:solidFill>
                  </a:tcPr>
                </a:tc>
                <a:extLst>
                  <a:ext uri="{0D108BD9-81ED-4DB2-BD59-A6C34878D82A}">
                    <a16:rowId xmlns:a16="http://schemas.microsoft.com/office/drawing/2014/main" val="781673449"/>
                  </a:ext>
                </a:extLst>
              </a:tr>
              <a:tr h="1161143">
                <a:tc>
                  <a:txBody>
                    <a:bodyPr/>
                    <a:lstStyle/>
                    <a:p>
                      <a:pPr algn="just" fontAlgn="t">
                        <a:spcAft>
                          <a:spcPts val="0"/>
                        </a:spcAft>
                      </a:pPr>
                      <a:r>
                        <a:rPr lang="tr-TR" sz="2400" dirty="0" smtClean="0">
                          <a:effectLst/>
                          <a:latin typeface="Comic Sans MS" panose="030F0702030302020204" pitchFamily="66" charset="0"/>
                        </a:rPr>
                        <a:t>    İnkar </a:t>
                      </a:r>
                      <a:r>
                        <a:rPr lang="tr-TR" sz="2400" dirty="0">
                          <a:effectLst/>
                          <a:latin typeface="Comic Sans MS" panose="030F0702030302020204" pitchFamily="66" charset="0"/>
                        </a:rPr>
                        <a:t>etme</a:t>
                      </a:r>
                    </a:p>
                  </a:txBody>
                  <a:tcPr marL="44450" marR="44450" marT="0" marB="0">
                    <a:lnL w="12700" cap="flat" cmpd="sng" algn="ctr">
                      <a:solidFill>
                        <a:srgbClr val="000000"/>
                      </a:solidFill>
                      <a:prstDash val="solid"/>
                      <a:round/>
                      <a:headEnd type="none" w="med" len="med"/>
                      <a:tailEnd type="none" w="med" len="med"/>
                    </a:lnL>
                    <a:lnR>
                      <a:noFill/>
                    </a:lnR>
                    <a:lnT>
                      <a:noFill/>
                    </a:lnT>
                    <a:lnB>
                      <a:noFill/>
                    </a:lnB>
                    <a:solidFill>
                      <a:srgbClr val="F4F4F4"/>
                    </a:solidFill>
                  </a:tcPr>
                </a:tc>
                <a:tc>
                  <a:txBody>
                    <a:bodyPr/>
                    <a:lstStyle/>
                    <a:p>
                      <a:pPr algn="just" fontAlgn="t">
                        <a:spcAft>
                          <a:spcPts val="0"/>
                        </a:spcAft>
                      </a:pPr>
                      <a:r>
                        <a:rPr lang="tr-TR" sz="2400" dirty="0" smtClean="0">
                          <a:effectLst/>
                          <a:latin typeface="Comic Sans MS" panose="030F0702030302020204" pitchFamily="66" charset="0"/>
                        </a:rPr>
                        <a:t>    Yumruklama</a:t>
                      </a:r>
                      <a:endParaRPr lang="tr-TR" sz="2400" dirty="0">
                        <a:effectLst/>
                        <a:latin typeface="Comic Sans MS" panose="030F0702030302020204" pitchFamily="66" charset="0"/>
                      </a:endParaRPr>
                    </a:p>
                  </a:txBody>
                  <a:tcPr marL="44450" marR="44450" marT="0" marB="0">
                    <a:lnL>
                      <a:noFill/>
                    </a:lnL>
                    <a:lnR>
                      <a:noFill/>
                    </a:lnR>
                    <a:lnT>
                      <a:noFill/>
                    </a:lnT>
                    <a:lnB>
                      <a:noFill/>
                    </a:lnB>
                    <a:solidFill>
                      <a:srgbClr val="F4F4F4"/>
                    </a:solidFill>
                  </a:tcPr>
                </a:tc>
                <a:tc>
                  <a:txBody>
                    <a:bodyPr/>
                    <a:lstStyle/>
                    <a:p>
                      <a:pPr algn="just" fontAlgn="t">
                        <a:spcAft>
                          <a:spcPts val="0"/>
                        </a:spcAft>
                      </a:pPr>
                      <a:r>
                        <a:rPr lang="tr-TR" sz="2400" dirty="0" smtClean="0">
                          <a:effectLst/>
                          <a:latin typeface="Comic Sans MS" panose="030F0702030302020204" pitchFamily="66" charset="0"/>
                        </a:rPr>
                        <a:t>     Saygılı </a:t>
                      </a:r>
                      <a:r>
                        <a:rPr lang="tr-TR" sz="2400" dirty="0">
                          <a:effectLst/>
                          <a:latin typeface="Comic Sans MS" panose="030F0702030302020204" pitchFamily="66" charset="0"/>
                        </a:rPr>
                        <a:t>olma</a:t>
                      </a:r>
                    </a:p>
                  </a:txBody>
                  <a:tcPr marL="44450" marR="44450" marT="0" marB="0">
                    <a:lnL>
                      <a:noFill/>
                    </a:lnL>
                    <a:lnR w="12700" cap="flat" cmpd="sng" algn="ctr">
                      <a:solidFill>
                        <a:srgbClr val="000000"/>
                      </a:solidFill>
                      <a:prstDash val="solid"/>
                      <a:round/>
                      <a:headEnd type="none" w="med" len="med"/>
                      <a:tailEnd type="none" w="med" len="med"/>
                    </a:lnR>
                    <a:lnT>
                      <a:noFill/>
                    </a:lnT>
                    <a:lnB>
                      <a:noFill/>
                    </a:lnB>
                    <a:solidFill>
                      <a:srgbClr val="F4F4F4"/>
                    </a:solidFill>
                  </a:tcPr>
                </a:tc>
                <a:extLst>
                  <a:ext uri="{0D108BD9-81ED-4DB2-BD59-A6C34878D82A}">
                    <a16:rowId xmlns:a16="http://schemas.microsoft.com/office/drawing/2014/main" val="2469499343"/>
                  </a:ext>
                </a:extLst>
              </a:tr>
              <a:tr h="1161143">
                <a:tc>
                  <a:txBody>
                    <a:bodyPr/>
                    <a:lstStyle/>
                    <a:p>
                      <a:pPr algn="just" fontAlgn="t">
                        <a:spcAft>
                          <a:spcPts val="0"/>
                        </a:spcAft>
                      </a:pPr>
                      <a:r>
                        <a:rPr lang="tr-TR" sz="2400" dirty="0" smtClean="0">
                          <a:effectLst/>
                          <a:latin typeface="Comic Sans MS" panose="030F0702030302020204" pitchFamily="66" charset="0"/>
                        </a:rPr>
                        <a:t>    pes </a:t>
                      </a:r>
                      <a:r>
                        <a:rPr lang="tr-TR" sz="2400" dirty="0">
                          <a:effectLst/>
                          <a:latin typeface="Comic Sans MS" panose="030F0702030302020204" pitchFamily="66" charset="0"/>
                        </a:rPr>
                        <a:t>etme</a:t>
                      </a:r>
                    </a:p>
                  </a:txBody>
                  <a:tcPr marL="44450" marR="4445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4F4F4"/>
                    </a:solidFill>
                  </a:tcPr>
                </a:tc>
                <a:tc>
                  <a:txBody>
                    <a:bodyPr/>
                    <a:lstStyle/>
                    <a:p>
                      <a:pPr algn="just" fontAlgn="t">
                        <a:spcAft>
                          <a:spcPts val="0"/>
                        </a:spcAft>
                      </a:pPr>
                      <a:r>
                        <a:rPr lang="tr-TR" sz="2400" dirty="0" smtClean="0">
                          <a:effectLst/>
                          <a:latin typeface="Comic Sans MS" panose="030F0702030302020204" pitchFamily="66" charset="0"/>
                        </a:rPr>
                        <a:t>    Bağırma</a:t>
                      </a:r>
                      <a:endParaRPr lang="tr-TR" sz="2400" dirty="0">
                        <a:effectLst/>
                        <a:latin typeface="Comic Sans MS" panose="030F0702030302020204" pitchFamily="66"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rgbClr val="F4F4F4"/>
                    </a:solidFill>
                  </a:tcPr>
                </a:tc>
                <a:tc>
                  <a:txBody>
                    <a:bodyPr/>
                    <a:lstStyle/>
                    <a:p>
                      <a:pPr algn="just" fontAlgn="t">
                        <a:spcAft>
                          <a:spcPts val="0"/>
                        </a:spcAft>
                      </a:pPr>
                      <a:r>
                        <a:rPr lang="tr-TR" sz="2400" dirty="0" smtClean="0">
                          <a:effectLst/>
                          <a:latin typeface="Comic Sans MS" panose="030F0702030302020204" pitchFamily="66" charset="0"/>
                        </a:rPr>
                        <a:t>     Çözme</a:t>
                      </a:r>
                      <a:endParaRPr lang="tr-TR" sz="2400" dirty="0">
                        <a:effectLst/>
                        <a:latin typeface="Comic Sans MS" panose="030F0702030302020204" pitchFamily="66" charset="0"/>
                      </a:endParaRPr>
                    </a:p>
                  </a:txBody>
                  <a:tcPr marL="44450" marR="4445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4F4F4"/>
                    </a:solidFill>
                  </a:tcPr>
                </a:tc>
                <a:extLst>
                  <a:ext uri="{0D108BD9-81ED-4DB2-BD59-A6C34878D82A}">
                    <a16:rowId xmlns:a16="http://schemas.microsoft.com/office/drawing/2014/main" val="1473454143"/>
                  </a:ext>
                </a:extLst>
              </a:tr>
            </a:tbl>
          </a:graphicData>
        </a:graphic>
      </p:graphicFrame>
    </p:spTree>
    <p:extLst>
      <p:ext uri="{BB962C8B-B14F-4D97-AF65-F5344CB8AC3E}">
        <p14:creationId xmlns:p14="http://schemas.microsoft.com/office/powerpoint/2010/main" val="3531117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6886" y="500062"/>
            <a:ext cx="10515600" cy="1325563"/>
          </a:xfrm>
        </p:spPr>
        <p:txBody>
          <a:bodyPr>
            <a:normAutofit/>
          </a:bodyPr>
          <a:lstStyle/>
          <a:p>
            <a:pPr lvl="0" algn="ctr">
              <a:spcBef>
                <a:spcPts val="1000"/>
              </a:spcBef>
            </a:pPr>
            <a:r>
              <a:rPr lang="tr-TR" sz="2800" b="1" dirty="0">
                <a:solidFill>
                  <a:srgbClr val="FF0000"/>
                </a:solidFill>
                <a:latin typeface="Comic Sans MS" panose="030F0702030302020204" pitchFamily="66" charset="0"/>
                <a:ea typeface="+mn-ea"/>
                <a:cs typeface="+mn-cs"/>
              </a:rPr>
              <a:t>ÇATIŞMA ÇÖZME SÜRECİNDE NELER YAPMALIYIZ?</a:t>
            </a:r>
            <a:br>
              <a:rPr lang="tr-TR" sz="2800" b="1" dirty="0">
                <a:solidFill>
                  <a:srgbClr val="FF0000"/>
                </a:solidFill>
                <a:latin typeface="Comic Sans MS" panose="030F0702030302020204" pitchFamily="66" charset="0"/>
                <a:ea typeface="+mn-ea"/>
                <a:cs typeface="+mn-cs"/>
              </a:rPr>
            </a:br>
            <a:endParaRPr lang="tr-TR" sz="2800" b="1" dirty="0">
              <a:latin typeface="Comic Sans MS" panose="030F0702030302020204" pitchFamily="66" charset="0"/>
            </a:endParaRPr>
          </a:p>
        </p:txBody>
      </p:sp>
      <p:sp>
        <p:nvSpPr>
          <p:cNvPr id="3" name="İçerik Yer Tutucusu 2"/>
          <p:cNvSpPr>
            <a:spLocks noGrp="1"/>
          </p:cNvSpPr>
          <p:nvPr>
            <p:ph idx="1"/>
          </p:nvPr>
        </p:nvSpPr>
        <p:spPr>
          <a:xfrm>
            <a:off x="348344" y="1404711"/>
            <a:ext cx="11567886" cy="4351338"/>
          </a:xfrm>
        </p:spPr>
        <p:txBody>
          <a:bodyPr/>
          <a:lstStyle/>
          <a:p>
            <a:pPr marL="0" indent="0">
              <a:buNone/>
            </a:pPr>
            <a:r>
              <a:rPr lang="tr-TR" b="1" dirty="0" smtClean="0">
                <a:solidFill>
                  <a:srgbClr val="0070C0"/>
                </a:solidFill>
                <a:latin typeface="Comic Sans MS" panose="030F0702030302020204" pitchFamily="66" charset="0"/>
              </a:rPr>
              <a:t>   Fark Ettirmek:</a:t>
            </a:r>
            <a:r>
              <a:rPr lang="tr-TR" dirty="0">
                <a:solidFill>
                  <a:srgbClr val="0070C0"/>
                </a:solidFill>
                <a:latin typeface="Comic Sans MS" panose="030F0702030302020204" pitchFamily="66" charset="0"/>
              </a:rPr>
              <a:t> </a:t>
            </a:r>
            <a:r>
              <a:rPr lang="tr-TR" dirty="0">
                <a:latin typeface="Comic Sans MS" panose="030F0702030302020204" pitchFamily="66" charset="0"/>
                <a:ea typeface="Comic Sans MS" panose="030F0702030302020204" pitchFamily="66" charset="0"/>
                <a:cs typeface="Comic Sans MS" panose="030F0702030302020204" pitchFamily="66" charset="0"/>
              </a:rPr>
              <a:t>İnsanlar çoğu zaman bir çatışma durumunda nasıl davrandıklarının farkında</a:t>
            </a:r>
            <a:r>
              <a:rPr lang="tr-TR" spc="95" dirty="0">
                <a:latin typeface="Comic Sans MS" panose="030F0702030302020204" pitchFamily="66" charset="0"/>
                <a:ea typeface="Comic Sans MS" panose="030F0702030302020204" pitchFamily="66" charset="0"/>
                <a:cs typeface="Comic Sans MS" panose="030F0702030302020204" pitchFamily="66" charset="0"/>
              </a:rPr>
              <a:t> </a:t>
            </a:r>
            <a:r>
              <a:rPr lang="tr-TR" dirty="0" smtClean="0">
                <a:latin typeface="Comic Sans MS" panose="030F0702030302020204" pitchFamily="66" charset="0"/>
                <a:ea typeface="Comic Sans MS" panose="030F0702030302020204" pitchFamily="66" charset="0"/>
                <a:cs typeface="Comic Sans MS" panose="030F0702030302020204" pitchFamily="66" charset="0"/>
              </a:rPr>
              <a:t>değillerdir</a:t>
            </a:r>
            <a:r>
              <a:rPr lang="tr-TR" dirty="0">
                <a:latin typeface="Comic Sans MS" panose="030F0702030302020204" pitchFamily="66" charset="0"/>
                <a:ea typeface="Comic Sans MS" panose="030F0702030302020204" pitchFamily="66" charset="0"/>
                <a:cs typeface="Comic Sans MS" panose="030F0702030302020204" pitchFamily="66" charset="0"/>
              </a:rPr>
              <a:t>. </a:t>
            </a:r>
            <a:r>
              <a:rPr lang="tr-TR" dirty="0" smtClean="0">
                <a:latin typeface="Comic Sans MS" panose="030F0702030302020204" pitchFamily="66" charset="0"/>
                <a:ea typeface="Comic Sans MS" panose="030F0702030302020204" pitchFamily="66" charset="0"/>
                <a:cs typeface="Comic Sans MS" panose="030F0702030302020204" pitchFamily="66" charset="0"/>
              </a:rPr>
              <a:t>Öncelikle evinizde </a:t>
            </a:r>
            <a:r>
              <a:rPr lang="tr-TR" dirty="0">
                <a:latin typeface="Comic Sans MS" panose="030F0702030302020204" pitchFamily="66" charset="0"/>
                <a:ea typeface="Comic Sans MS" panose="030F0702030302020204" pitchFamily="66" charset="0"/>
                <a:cs typeface="Comic Sans MS" panose="030F0702030302020204" pitchFamily="66" charset="0"/>
              </a:rPr>
              <a:t>çatışmaların nasıl çözüldüğünü </a:t>
            </a:r>
            <a:r>
              <a:rPr lang="tr-TR" dirty="0" smtClean="0">
                <a:latin typeface="Comic Sans MS" panose="030F0702030302020204" pitchFamily="66" charset="0"/>
                <a:ea typeface="Comic Sans MS" panose="030F0702030302020204" pitchFamily="66" charset="0"/>
                <a:cs typeface="Comic Sans MS" panose="030F0702030302020204" pitchFamily="66" charset="0"/>
              </a:rPr>
              <a:t>fark etmeye çalışın ve </a:t>
            </a:r>
            <a:r>
              <a:rPr lang="tr-TR" dirty="0" smtClean="0">
                <a:latin typeface="Comic Sans MS" panose="030F0702030302020204" pitchFamily="66" charset="0"/>
              </a:rPr>
              <a:t>çocuklarınızın </a:t>
            </a:r>
            <a:r>
              <a:rPr lang="tr-TR" dirty="0">
                <a:latin typeface="Comic Sans MS" panose="030F0702030302020204" pitchFamily="66" charset="0"/>
              </a:rPr>
              <a:t>herhangi bir çatışmayla karşılaştıklarında </a:t>
            </a:r>
            <a:r>
              <a:rPr lang="tr-TR" dirty="0" smtClean="0">
                <a:latin typeface="Comic Sans MS" panose="030F0702030302020204" pitchFamily="66" charset="0"/>
              </a:rPr>
              <a:t>verdikleri tepkileri fark etmelerini sağlayın. </a:t>
            </a:r>
          </a:p>
          <a:p>
            <a:pPr marL="0" indent="0">
              <a:buNone/>
            </a:pPr>
            <a:r>
              <a:rPr lang="tr-TR" dirty="0" smtClean="0">
                <a:latin typeface="Comic Sans MS" panose="030F0702030302020204" pitchFamily="66" charset="0"/>
              </a:rPr>
              <a:t>    </a:t>
            </a:r>
            <a:r>
              <a:rPr lang="tr-TR" b="1" dirty="0" smtClean="0">
                <a:solidFill>
                  <a:schemeClr val="accent2"/>
                </a:solidFill>
                <a:latin typeface="Comic Sans MS" panose="030F0702030302020204" pitchFamily="66" charset="0"/>
              </a:rPr>
              <a:t>Örneğin; </a:t>
            </a:r>
            <a:r>
              <a:rPr lang="tr-TR" dirty="0" smtClean="0">
                <a:latin typeface="Comic Sans MS" panose="030F0702030302020204" pitchFamily="66" charset="0"/>
              </a:rPr>
              <a:t>Kaçmak, saldırmak veya çatışmayı çözmek gibi… </a:t>
            </a:r>
          </a:p>
          <a:p>
            <a:pPr marL="0" indent="0">
              <a:buNone/>
            </a:pPr>
            <a:r>
              <a:rPr lang="tr-TR" dirty="0" smtClean="0">
                <a:latin typeface="Comic Sans MS" panose="030F0702030302020204" pitchFamily="66" charset="0"/>
              </a:rPr>
              <a:t>    Burada </a:t>
            </a:r>
            <a:r>
              <a:rPr lang="tr-TR" dirty="0">
                <a:latin typeface="Comic Sans MS" panose="030F0702030302020204" pitchFamily="66" charset="0"/>
              </a:rPr>
              <a:t>önemli olan </a:t>
            </a:r>
            <a:r>
              <a:rPr lang="tr-TR" dirty="0" smtClean="0">
                <a:latin typeface="Comic Sans MS" panose="030F0702030302020204" pitchFamily="66" charset="0"/>
              </a:rPr>
              <a:t>çocuğun çözüm odaklı davranabilmesidir</a:t>
            </a:r>
            <a:r>
              <a:rPr lang="tr-TR" dirty="0" smtClean="0"/>
              <a:t>.</a:t>
            </a:r>
            <a:endParaRPr lang="tr-TR" dirty="0"/>
          </a:p>
        </p:txBody>
      </p:sp>
      <p:pic>
        <p:nvPicPr>
          <p:cNvPr id="4" name="Resim 3"/>
          <p:cNvPicPr>
            <a:picLocks noChangeAspect="1"/>
          </p:cNvPicPr>
          <p:nvPr/>
        </p:nvPicPr>
        <p:blipFill>
          <a:blip r:embed="rId2"/>
          <a:stretch>
            <a:fillRect/>
          </a:stretch>
        </p:blipFill>
        <p:spPr>
          <a:xfrm>
            <a:off x="3044374" y="4601028"/>
            <a:ext cx="5602513" cy="2061029"/>
          </a:xfrm>
          <a:prstGeom prst="rect">
            <a:avLst/>
          </a:prstGeom>
        </p:spPr>
      </p:pic>
    </p:spTree>
    <p:extLst>
      <p:ext uri="{BB962C8B-B14F-4D97-AF65-F5344CB8AC3E}">
        <p14:creationId xmlns:p14="http://schemas.microsoft.com/office/powerpoint/2010/main" val="781197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3190" y="239456"/>
            <a:ext cx="10434403" cy="1270963"/>
          </a:xfrm>
        </p:spPr>
        <p:txBody>
          <a:bodyPr>
            <a:normAutofit/>
          </a:bodyPr>
          <a:lstStyle/>
          <a:p>
            <a:pPr algn="ctr"/>
            <a:r>
              <a:rPr lang="tr-TR" sz="2800" b="1" dirty="0">
                <a:solidFill>
                  <a:srgbClr val="FF0000"/>
                </a:solidFill>
                <a:latin typeface="Comic Sans MS" panose="030F0702030302020204" pitchFamily="66" charset="0"/>
              </a:rPr>
              <a:t>ÇATIŞMA ÇÖZME SÜRECİNDE NELER YAPMALIYIZ?</a:t>
            </a:r>
            <a:br>
              <a:rPr lang="tr-TR" sz="2800" b="1" dirty="0">
                <a:solidFill>
                  <a:srgbClr val="FF0000"/>
                </a:solidFill>
                <a:latin typeface="Comic Sans MS" panose="030F0702030302020204" pitchFamily="66" charset="0"/>
              </a:rPr>
            </a:br>
            <a:endParaRPr lang="tr-TR" sz="2800" b="1" dirty="0">
              <a:latin typeface="Comic Sans MS" panose="030F0702030302020204" pitchFamily="66" charset="0"/>
            </a:endParaRPr>
          </a:p>
        </p:txBody>
      </p:sp>
      <p:sp>
        <p:nvSpPr>
          <p:cNvPr id="3" name="İçerik Yer Tutucusu 2"/>
          <p:cNvSpPr>
            <a:spLocks noGrp="1"/>
          </p:cNvSpPr>
          <p:nvPr>
            <p:ph idx="1"/>
          </p:nvPr>
        </p:nvSpPr>
        <p:spPr>
          <a:xfrm>
            <a:off x="478972" y="1054819"/>
            <a:ext cx="11713028" cy="5300890"/>
          </a:xfrm>
        </p:spPr>
        <p:txBody>
          <a:bodyPr>
            <a:normAutofit/>
          </a:bodyPr>
          <a:lstStyle/>
          <a:p>
            <a:pPr marL="0" indent="0">
              <a:buNone/>
            </a:pPr>
            <a:r>
              <a:rPr lang="tr-TR" sz="2600" b="1" dirty="0" smtClean="0">
                <a:solidFill>
                  <a:schemeClr val="accent2"/>
                </a:solidFill>
              </a:rPr>
              <a:t>   </a:t>
            </a:r>
            <a:r>
              <a:rPr lang="tr-TR" sz="2600" b="1" dirty="0" smtClean="0">
                <a:solidFill>
                  <a:srgbClr val="0070C0"/>
                </a:solidFill>
                <a:latin typeface="Comic Sans MS" panose="030F0702030302020204" pitchFamily="66" charset="0"/>
              </a:rPr>
              <a:t>Model Olmak:</a:t>
            </a:r>
            <a:r>
              <a:rPr lang="tr-TR" sz="2600" dirty="0">
                <a:solidFill>
                  <a:srgbClr val="1C2023"/>
                </a:solidFill>
                <a:latin typeface="Comic Sans MS" panose="030F0702030302020204" pitchFamily="66" charset="0"/>
              </a:rPr>
              <a:t> Çocuklar ve gençler, ailede yetişkinlerin anlaşmazlıkları ve çatışmaları nasıl çözmeye çalıştıklarını gözlemleyerek onları taklit ederler. Sonuçta çocuklar da başkalarıyla bir anlaşmazlık ya da çatışma yaşadıklarında benzer yöntemlere başvururlar. </a:t>
            </a:r>
            <a:endParaRPr lang="tr-TR" sz="2600" dirty="0" smtClean="0">
              <a:solidFill>
                <a:srgbClr val="1C2023"/>
              </a:solidFill>
              <a:latin typeface="Comic Sans MS" panose="030F0702030302020204" pitchFamily="66" charset="0"/>
            </a:endParaRPr>
          </a:p>
          <a:p>
            <a:pPr marL="0" indent="0">
              <a:buNone/>
            </a:pPr>
            <a:r>
              <a:rPr lang="tr-TR" sz="2600" dirty="0" smtClean="0">
                <a:solidFill>
                  <a:srgbClr val="1C2023"/>
                </a:solidFill>
                <a:latin typeface="Comic Sans MS" panose="030F0702030302020204" pitchFamily="66" charset="0"/>
              </a:rPr>
              <a:t>   O </a:t>
            </a:r>
            <a:r>
              <a:rPr lang="tr-TR" sz="2600" dirty="0">
                <a:solidFill>
                  <a:srgbClr val="1C2023"/>
                </a:solidFill>
                <a:latin typeface="Comic Sans MS" panose="030F0702030302020204" pitchFamily="66" charset="0"/>
              </a:rPr>
              <a:t>halde ailede çocuklara çatışma çözme becerilerinin öğretilebilmesi için, öncelikle anne babaların çatışmaları yapıcı bir biçimde çözme becerilerine sahip olmaları ve çocuklara olumlu birer model olmaları gerekmektedir.</a:t>
            </a:r>
            <a:r>
              <a:rPr lang="tr-TR" sz="2600" dirty="0" smtClean="0">
                <a:latin typeface="Comic Sans MS" panose="030F0702030302020204" pitchFamily="66" charset="0"/>
              </a:rPr>
              <a:t> </a:t>
            </a:r>
          </a:p>
          <a:p>
            <a:pPr marL="0" indent="0">
              <a:buNone/>
            </a:pPr>
            <a:r>
              <a:rPr lang="tr-TR" sz="2600" dirty="0" smtClean="0">
                <a:latin typeface="Comic Sans MS" panose="030F0702030302020204" pitchFamily="66" charset="0"/>
              </a:rPr>
              <a:t>   Çünkü </a:t>
            </a:r>
            <a:r>
              <a:rPr lang="tr-TR" sz="2600" dirty="0" smtClean="0">
                <a:latin typeface="Comic Sans MS" panose="030F0702030302020204" pitchFamily="66" charset="0"/>
              </a:rPr>
              <a:t>çocuklar işaret parmağımızı değil ayak izlerimizi takip ederler.</a:t>
            </a:r>
          </a:p>
          <a:p>
            <a:endParaRPr lang="tr-TR" sz="3200" dirty="0"/>
          </a:p>
        </p:txBody>
      </p:sp>
      <p:pic>
        <p:nvPicPr>
          <p:cNvPr id="4" name="Resim 3"/>
          <p:cNvPicPr>
            <a:picLocks noChangeAspect="1"/>
          </p:cNvPicPr>
          <p:nvPr/>
        </p:nvPicPr>
        <p:blipFill>
          <a:blip r:embed="rId2"/>
          <a:stretch>
            <a:fillRect/>
          </a:stretch>
        </p:blipFill>
        <p:spPr>
          <a:xfrm>
            <a:off x="2713220" y="4512039"/>
            <a:ext cx="7255239" cy="2345961"/>
          </a:xfrm>
          <a:prstGeom prst="rect">
            <a:avLst/>
          </a:prstGeom>
        </p:spPr>
      </p:pic>
    </p:spTree>
    <p:extLst>
      <p:ext uri="{BB962C8B-B14F-4D97-AF65-F5344CB8AC3E}">
        <p14:creationId xmlns:p14="http://schemas.microsoft.com/office/powerpoint/2010/main" val="254536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a:solidFill>
                  <a:srgbClr val="FF0000"/>
                </a:solidFill>
                <a:latin typeface="Comic Sans MS" panose="030F0702030302020204" pitchFamily="66" charset="0"/>
              </a:rPr>
              <a:t>ÇATIŞMA ÇÖZME SÜRECİNDE NELER YAPMALIYIZ?</a:t>
            </a:r>
            <a:r>
              <a:rPr lang="tr-TR" sz="2800" dirty="0">
                <a:solidFill>
                  <a:srgbClr val="FF0000"/>
                </a:solidFill>
                <a:latin typeface="Comic Sans MS" panose="030F0702030302020204" pitchFamily="66" charset="0"/>
              </a:rPr>
              <a:t/>
            </a:r>
            <a:br>
              <a:rPr lang="tr-TR" sz="2800" dirty="0">
                <a:solidFill>
                  <a:srgbClr val="FF0000"/>
                </a:solidFill>
                <a:latin typeface="Comic Sans MS" panose="030F0702030302020204" pitchFamily="66" charset="0"/>
              </a:rPr>
            </a:br>
            <a:endParaRPr lang="tr-TR" sz="2800" dirty="0">
              <a:latin typeface="Comic Sans MS" panose="030F0702030302020204" pitchFamily="66" charset="0"/>
            </a:endParaRPr>
          </a:p>
        </p:txBody>
      </p:sp>
      <p:sp>
        <p:nvSpPr>
          <p:cNvPr id="3" name="İçerik Yer Tutucusu 2"/>
          <p:cNvSpPr>
            <a:spLocks noGrp="1"/>
          </p:cNvSpPr>
          <p:nvPr>
            <p:ph idx="1"/>
          </p:nvPr>
        </p:nvSpPr>
        <p:spPr>
          <a:xfrm>
            <a:off x="629556" y="1143453"/>
            <a:ext cx="10932887" cy="4351338"/>
          </a:xfrm>
        </p:spPr>
        <p:txBody>
          <a:bodyPr>
            <a:normAutofit/>
          </a:bodyPr>
          <a:lstStyle/>
          <a:p>
            <a:pPr marL="0" indent="0">
              <a:lnSpc>
                <a:spcPct val="110000"/>
              </a:lnSpc>
              <a:spcBef>
                <a:spcPts val="0"/>
              </a:spcBef>
              <a:buNone/>
            </a:pPr>
            <a:r>
              <a:rPr lang="tr-TR" b="1" dirty="0" smtClean="0">
                <a:solidFill>
                  <a:srgbClr val="0070C0"/>
                </a:solidFill>
                <a:latin typeface="Comic Sans MS" panose="030F0702030302020204" pitchFamily="66" charset="0"/>
              </a:rPr>
              <a:t>  Etkili İletişim:</a:t>
            </a:r>
            <a:r>
              <a:rPr lang="tr-TR" dirty="0">
                <a:solidFill>
                  <a:srgbClr val="0070C0"/>
                </a:solidFill>
                <a:latin typeface="Comic Sans MS" panose="030F0702030302020204" pitchFamily="66" charset="0"/>
              </a:rPr>
              <a:t> </a:t>
            </a:r>
            <a:r>
              <a:rPr lang="tr-TR" dirty="0" smtClean="0">
                <a:latin typeface="Comic Sans MS" panose="030F0702030302020204" pitchFamily="66" charset="0"/>
              </a:rPr>
              <a:t>Öncelikle </a:t>
            </a:r>
            <a:r>
              <a:rPr lang="tr-TR" dirty="0">
                <a:latin typeface="Comic Sans MS" panose="030F0702030302020204" pitchFamily="66" charset="0"/>
              </a:rPr>
              <a:t>başarılı iletişimin temel </a:t>
            </a:r>
            <a:r>
              <a:rPr lang="tr-TR" dirty="0" smtClean="0">
                <a:latin typeface="Comic Sans MS" panose="030F0702030302020204" pitchFamily="66" charset="0"/>
              </a:rPr>
              <a:t>koşullarının  </a:t>
            </a:r>
            <a:r>
              <a:rPr lang="tr-TR" dirty="0">
                <a:latin typeface="Comic Sans MS" panose="030F0702030302020204" pitchFamily="66" charset="0"/>
              </a:rPr>
              <a:t>her birey tarafından biliniyor olması gerekir</a:t>
            </a:r>
            <a:r>
              <a:rPr lang="tr-TR" dirty="0" smtClean="0">
                <a:latin typeface="Comic Sans MS" panose="030F0702030302020204" pitchFamily="66" charset="0"/>
              </a:rPr>
              <a:t>. Eğer anne-babalar  etkili dinleme, empati kurma ve bireysel farklılıklara saygı gibi etkili iletişimin ön koşulları olan  konularda model olup bu değerleri çocuklarına aktarabilirlerse  çocuklarına anlaşmazlık  </a:t>
            </a:r>
            <a:r>
              <a:rPr lang="tr-TR" dirty="0">
                <a:latin typeface="Comic Sans MS" panose="030F0702030302020204" pitchFamily="66" charset="0"/>
              </a:rPr>
              <a:t>çözme </a:t>
            </a:r>
            <a:r>
              <a:rPr lang="tr-TR" dirty="0" smtClean="0">
                <a:latin typeface="Comic Sans MS" panose="030F0702030302020204" pitchFamily="66" charset="0"/>
              </a:rPr>
              <a:t>becerileri kazandırabilirler. </a:t>
            </a:r>
            <a:endParaRPr lang="tr-TR" dirty="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3149600" y="4049486"/>
            <a:ext cx="5609768" cy="2757714"/>
          </a:xfrm>
          <a:prstGeom prst="rect">
            <a:avLst/>
          </a:prstGeom>
        </p:spPr>
      </p:pic>
    </p:spTree>
    <p:extLst>
      <p:ext uri="{BB962C8B-B14F-4D97-AF65-F5344CB8AC3E}">
        <p14:creationId xmlns:p14="http://schemas.microsoft.com/office/powerpoint/2010/main" val="626240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b="1" dirty="0" smtClean="0">
                <a:solidFill>
                  <a:srgbClr val="FF0000"/>
                </a:solidFill>
                <a:latin typeface="Comic Sans MS" panose="030F0702030302020204" pitchFamily="66" charset="0"/>
              </a:rPr>
              <a:t>ÇATIŞMA ÇÖZME BECERİLERİNDE 5 FARKLI YOL</a:t>
            </a:r>
            <a:br>
              <a:rPr lang="tr-TR" sz="2400" b="1" dirty="0" smtClean="0">
                <a:solidFill>
                  <a:srgbClr val="FF0000"/>
                </a:solidFill>
                <a:latin typeface="Comic Sans MS" panose="030F0702030302020204" pitchFamily="66" charset="0"/>
              </a:rPr>
            </a:br>
            <a:endParaRPr lang="tr-TR" sz="2400"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348344" y="1298801"/>
            <a:ext cx="11703748" cy="4997068"/>
          </a:xfrm>
        </p:spPr>
        <p:txBody>
          <a:bodyPr/>
          <a:lstStyle/>
          <a:p>
            <a:pPr marL="0" indent="0">
              <a:buNone/>
            </a:pPr>
            <a:r>
              <a:rPr lang="tr-TR" b="1" i="1" dirty="0" smtClean="0">
                <a:solidFill>
                  <a:srgbClr val="00B050"/>
                </a:solidFill>
              </a:rPr>
              <a:t>  </a:t>
            </a:r>
            <a:r>
              <a:rPr lang="tr-TR" sz="2400" b="1" dirty="0" smtClean="0">
                <a:solidFill>
                  <a:srgbClr val="00B050"/>
                </a:solidFill>
                <a:latin typeface="Comic Sans MS" panose="030F0702030302020204" pitchFamily="66" charset="0"/>
              </a:rPr>
              <a:t>KAPLUMBAĞA YÖNTEMİ</a:t>
            </a:r>
            <a:r>
              <a:rPr lang="tr-TR" sz="2400" dirty="0" smtClean="0">
                <a:solidFill>
                  <a:srgbClr val="00B050"/>
                </a:solidFill>
                <a:latin typeface="Comic Sans MS" panose="030F0702030302020204" pitchFamily="66" charset="0"/>
              </a:rPr>
              <a:t>:</a:t>
            </a:r>
            <a:r>
              <a:rPr lang="tr-TR" dirty="0" smtClean="0">
                <a:solidFill>
                  <a:srgbClr val="00B050"/>
                </a:solidFill>
                <a:latin typeface="Comic Sans MS" panose="030F0702030302020204" pitchFamily="66" charset="0"/>
              </a:rPr>
              <a:t> </a:t>
            </a:r>
            <a:r>
              <a:rPr lang="tr-TR" dirty="0" smtClean="0">
                <a:latin typeface="Comic Sans MS" panose="030F0702030302020204" pitchFamily="66" charset="0"/>
              </a:rPr>
              <a:t>Kaplumbağalar </a:t>
            </a:r>
            <a:r>
              <a:rPr lang="tr-TR" dirty="0">
                <a:latin typeface="Comic Sans MS" panose="030F0702030302020204" pitchFamily="66" charset="0"/>
              </a:rPr>
              <a:t>çatışmadan kaçınmak için geri çekilirler. Çatışma yaratan sorunlardan ve kişilerden uzak dururlar. Çatışmaları çözmeye uğraşmanın boş bir çaba olduğuna inanırlar. </a:t>
            </a:r>
            <a:endParaRPr lang="tr-TR" dirty="0" smtClean="0">
              <a:latin typeface="Comic Sans MS" panose="030F0702030302020204" pitchFamily="66" charset="0"/>
            </a:endParaRPr>
          </a:p>
          <a:p>
            <a:pPr marL="0" indent="0">
              <a:buNone/>
            </a:pPr>
            <a:r>
              <a:rPr lang="tr-TR" dirty="0" smtClean="0">
                <a:latin typeface="Comic Sans MS" panose="030F0702030302020204" pitchFamily="66" charset="0"/>
              </a:rPr>
              <a:t>Çaresizlik </a:t>
            </a:r>
            <a:r>
              <a:rPr lang="tr-TR" dirty="0">
                <a:latin typeface="Comic Sans MS" panose="030F0702030302020204" pitchFamily="66" charset="0"/>
              </a:rPr>
              <a:t>hissederler. Çatışmayla yüz yüze gelmektense, fiziksel ya da psikolojik olarak geri çekilmenin daha kolay olduğuna (kabuğuna çekilmek gerektiğine) inanır. Çatışmanın üzerine gitmez, çatışmayı geçiştirir, erteler ya da geri çekilir.</a:t>
            </a:r>
          </a:p>
        </p:txBody>
      </p:sp>
      <p:pic>
        <p:nvPicPr>
          <p:cNvPr id="6" name="Resim 5"/>
          <p:cNvPicPr>
            <a:picLocks noChangeAspect="1"/>
          </p:cNvPicPr>
          <p:nvPr/>
        </p:nvPicPr>
        <p:blipFill>
          <a:blip r:embed="rId2"/>
          <a:stretch>
            <a:fillRect/>
          </a:stretch>
        </p:blipFill>
        <p:spPr>
          <a:xfrm>
            <a:off x="8403772" y="4093029"/>
            <a:ext cx="3541486" cy="2422650"/>
          </a:xfrm>
          <a:prstGeom prst="rect">
            <a:avLst/>
          </a:prstGeom>
        </p:spPr>
      </p:pic>
    </p:spTree>
    <p:extLst>
      <p:ext uri="{BB962C8B-B14F-4D97-AF65-F5344CB8AC3E}">
        <p14:creationId xmlns:p14="http://schemas.microsoft.com/office/powerpoint/2010/main" val="761217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955675"/>
          </a:xfrm>
        </p:spPr>
        <p:txBody>
          <a:bodyPr>
            <a:normAutofit/>
          </a:bodyPr>
          <a:lstStyle/>
          <a:p>
            <a:pPr algn="ctr"/>
            <a:r>
              <a:rPr lang="tr-TR" sz="2400" b="1" dirty="0">
                <a:solidFill>
                  <a:srgbClr val="FF0000"/>
                </a:solidFill>
                <a:latin typeface="Comic Sans MS" panose="030F0702030302020204" pitchFamily="66" charset="0"/>
              </a:rPr>
              <a:t>ÇATIŞMA ÇÖZME BECERİLERİNDE 5 FARKLI YOL</a:t>
            </a:r>
            <a:br>
              <a:rPr lang="tr-TR" sz="2400" b="1" dirty="0">
                <a:solidFill>
                  <a:srgbClr val="FF0000"/>
                </a:solidFill>
                <a:latin typeface="Comic Sans MS" panose="030F0702030302020204" pitchFamily="66" charset="0"/>
              </a:rPr>
            </a:br>
            <a:endParaRPr lang="tr-TR" sz="2400" dirty="0"/>
          </a:p>
        </p:txBody>
      </p:sp>
      <p:sp>
        <p:nvSpPr>
          <p:cNvPr id="3" name="İçerik Yer Tutucusu 2"/>
          <p:cNvSpPr>
            <a:spLocks noGrp="1"/>
          </p:cNvSpPr>
          <p:nvPr>
            <p:ph idx="1"/>
          </p:nvPr>
        </p:nvSpPr>
        <p:spPr>
          <a:xfrm>
            <a:off x="314794" y="1268129"/>
            <a:ext cx="8843721" cy="5292328"/>
          </a:xfrm>
        </p:spPr>
        <p:txBody>
          <a:bodyPr>
            <a:normAutofit lnSpcReduction="10000"/>
          </a:bodyPr>
          <a:lstStyle/>
          <a:p>
            <a:pPr marL="0" indent="0">
              <a:spcBef>
                <a:spcPts val="0"/>
              </a:spcBef>
              <a:buNone/>
            </a:pPr>
            <a:r>
              <a:rPr lang="tr-TR" dirty="0" smtClean="0"/>
              <a:t>   </a:t>
            </a:r>
            <a:r>
              <a:rPr lang="tr-TR" sz="2400" b="1" dirty="0" smtClean="0">
                <a:solidFill>
                  <a:schemeClr val="accent2"/>
                </a:solidFill>
                <a:latin typeface="Comic Sans MS" panose="030F0702030302020204" pitchFamily="66" charset="0"/>
              </a:rPr>
              <a:t>OYUNCAK AYI YÖNTEMİ: </a:t>
            </a:r>
            <a:r>
              <a:rPr lang="tr-TR" dirty="0" smtClean="0">
                <a:latin typeface="Comic Sans MS" panose="030F0702030302020204" pitchFamily="66" charset="0"/>
              </a:rPr>
              <a:t>Oyuncak </a:t>
            </a:r>
            <a:r>
              <a:rPr lang="tr-TR" dirty="0">
                <a:latin typeface="Comic Sans MS" panose="030F0702030302020204" pitchFamily="66" charset="0"/>
              </a:rPr>
              <a:t>ayılar için </a:t>
            </a:r>
            <a:r>
              <a:rPr lang="tr-TR" dirty="0" smtClean="0">
                <a:latin typeface="Comic Sans MS" panose="030F0702030302020204" pitchFamily="66" charset="0"/>
              </a:rPr>
              <a:t>ilişki</a:t>
            </a:r>
          </a:p>
          <a:p>
            <a:pPr marL="0" indent="0">
              <a:spcBef>
                <a:spcPts val="0"/>
              </a:spcBef>
              <a:buNone/>
            </a:pPr>
            <a:r>
              <a:rPr lang="tr-TR" dirty="0" smtClean="0">
                <a:latin typeface="Comic Sans MS" panose="030F0702030302020204" pitchFamily="66" charset="0"/>
              </a:rPr>
              <a:t> </a:t>
            </a:r>
            <a:r>
              <a:rPr lang="tr-TR" dirty="0">
                <a:latin typeface="Comic Sans MS" panose="030F0702030302020204" pitchFamily="66" charset="0"/>
              </a:rPr>
              <a:t>çok önemli, amaç pek önemli değildir. Oyuncak ayılar başkaları tarafından kabul edilmeyi ve sevilmeyi isterler. İnsanların ilişkilere zarar vermeksizin tartışamayacaklarını, bir tatsızlık çıkmasın diye çatışmadan kaçınılması gerektiğini düşünürler. </a:t>
            </a:r>
            <a:endParaRPr lang="tr-TR" dirty="0" smtClean="0">
              <a:latin typeface="Comic Sans MS" panose="030F0702030302020204" pitchFamily="66" charset="0"/>
            </a:endParaRPr>
          </a:p>
          <a:p>
            <a:pPr marL="0" indent="0">
              <a:spcBef>
                <a:spcPts val="0"/>
              </a:spcBef>
              <a:buNone/>
            </a:pPr>
            <a:r>
              <a:rPr lang="tr-TR" dirty="0">
                <a:latin typeface="Comic Sans MS" panose="030F0702030302020204" pitchFamily="66" charset="0"/>
              </a:rPr>
              <a:t>Çatışma devam ederse, birilerinin kalbinin kırılacağından ve ilişkilerin zarar göreceğinden ya da bozulacağından korkarlar. İlişkilerini sürdürebilmek için kendi amaçlarından vazgeçerler. </a:t>
            </a:r>
            <a:endParaRPr lang="tr-TR" dirty="0" smtClean="0">
              <a:latin typeface="Comic Sans MS" panose="030F0702030302020204" pitchFamily="66" charset="0"/>
            </a:endParaRPr>
          </a:p>
          <a:p>
            <a:pPr marL="0" indent="0">
              <a:spcBef>
                <a:spcPts val="0"/>
              </a:spcBef>
              <a:buNone/>
            </a:pPr>
            <a:r>
              <a:rPr lang="tr-TR" dirty="0" smtClean="0">
                <a:latin typeface="Comic Sans MS" panose="030F0702030302020204" pitchFamily="66" charset="0"/>
              </a:rPr>
              <a:t>Oyuncak </a:t>
            </a:r>
            <a:r>
              <a:rPr lang="tr-TR" dirty="0">
                <a:latin typeface="Comic Sans MS" panose="030F0702030302020204" pitchFamily="66" charset="0"/>
              </a:rPr>
              <a:t>ayı sanki “amaçlarımdan vazgeçiyorum ve istediğin şeyi yapmana izin veriyorum; yeter ki beni sev” der gibidir. İlişkilerin bozulmaması için çatışmayı yatıştırmaya çalışırlar.</a:t>
            </a:r>
          </a:p>
        </p:txBody>
      </p:sp>
      <p:pic>
        <p:nvPicPr>
          <p:cNvPr id="7" name="image27.jpeg"/>
          <p:cNvPicPr/>
          <p:nvPr/>
        </p:nvPicPr>
        <p:blipFill>
          <a:blip r:embed="rId2" cstate="print"/>
          <a:stretch>
            <a:fillRect/>
          </a:stretch>
        </p:blipFill>
        <p:spPr>
          <a:xfrm>
            <a:off x="9158515" y="3686629"/>
            <a:ext cx="3033485" cy="3171371"/>
          </a:xfrm>
          <a:prstGeom prst="rect">
            <a:avLst/>
          </a:prstGeom>
        </p:spPr>
      </p:pic>
    </p:spTree>
    <p:extLst>
      <p:ext uri="{BB962C8B-B14F-4D97-AF65-F5344CB8AC3E}">
        <p14:creationId xmlns:p14="http://schemas.microsoft.com/office/powerpoint/2010/main" val="1612314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089025" y="1079500"/>
            <a:ext cx="11102975" cy="4165600"/>
          </a:xfrm>
        </p:spPr>
        <p:txBody>
          <a:bodyPr>
            <a:normAutofit/>
          </a:bodyPr>
          <a:lstStyle/>
          <a:p>
            <a:endParaRPr lang="tr-TR" dirty="0" smtClean="0">
              <a:solidFill>
                <a:srgbClr val="1C2023"/>
              </a:solidFill>
              <a:latin typeface="Times New Roman" panose="02020603050405020304" pitchFamily="18" charset="0"/>
            </a:endParaRPr>
          </a:p>
          <a:p>
            <a:pPr marL="0" indent="0">
              <a:buNone/>
            </a:pPr>
            <a:r>
              <a:rPr lang="tr-TR" sz="2800" dirty="0"/>
              <a:t>Değerli velilerimiz</a:t>
            </a:r>
            <a:r>
              <a:rPr lang="tr-TR" sz="2800" dirty="0" smtClean="0"/>
              <a:t>;</a:t>
            </a:r>
          </a:p>
          <a:p>
            <a:pPr marL="0" indent="0">
              <a:buNone/>
            </a:pPr>
            <a:r>
              <a:rPr lang="tr-TR" sz="2800" dirty="0" smtClean="0">
                <a:solidFill>
                  <a:srgbClr val="1C2023"/>
                </a:solidFill>
                <a:latin typeface="Times New Roman" panose="02020603050405020304" pitchFamily="18" charset="0"/>
              </a:rPr>
              <a:t>Öğrencilerimize yerel hedefimiz olan çatışma çözme becerileri kapsamında sınıf rehberlik çalışması yapılmıştır.</a:t>
            </a:r>
          </a:p>
          <a:p>
            <a:pPr marL="0" indent="0">
              <a:buNone/>
            </a:pPr>
            <a:r>
              <a:rPr lang="tr-TR" sz="2800" dirty="0" smtClean="0">
                <a:solidFill>
                  <a:srgbClr val="1C2023"/>
                </a:solidFill>
                <a:latin typeface="Times New Roman" panose="02020603050405020304" pitchFamily="18" charset="0"/>
              </a:rPr>
              <a:t>Sizler için hazırladığımız veli bülteni ile de çocuklara çatışma çözme becerileri kazandırmanın önemini hatırlatmak istedik.</a:t>
            </a:r>
            <a:endParaRPr lang="tr-TR" sz="2800" dirty="0">
              <a:solidFill>
                <a:srgbClr val="1C2023"/>
              </a:solidFill>
              <a:latin typeface="Times New Roman" panose="02020603050405020304" pitchFamily="18" charset="0"/>
            </a:endParaRPr>
          </a:p>
          <a:p>
            <a:endParaRPr lang="tr-TR" dirty="0"/>
          </a:p>
        </p:txBody>
      </p:sp>
      <p:pic>
        <p:nvPicPr>
          <p:cNvPr id="2050" name="Picture 2" descr="Çatışma Çözme İpuçları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0235" r="8617"/>
          <a:stretch/>
        </p:blipFill>
        <p:spPr bwMode="auto">
          <a:xfrm>
            <a:off x="2653259" y="3957403"/>
            <a:ext cx="7135318" cy="2788171"/>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a:stretch>
            <a:fillRect/>
          </a:stretch>
        </p:blipFill>
        <p:spPr>
          <a:xfrm>
            <a:off x="609600" y="335971"/>
            <a:ext cx="11095682" cy="1097375"/>
          </a:xfrm>
          <a:prstGeom prst="rect">
            <a:avLst/>
          </a:prstGeom>
        </p:spPr>
      </p:pic>
    </p:spTree>
    <p:extLst>
      <p:ext uri="{BB962C8B-B14F-4D97-AF65-F5344CB8AC3E}">
        <p14:creationId xmlns:p14="http://schemas.microsoft.com/office/powerpoint/2010/main" val="1447028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b="1" dirty="0">
                <a:solidFill>
                  <a:srgbClr val="FF0000"/>
                </a:solidFill>
                <a:latin typeface="Comic Sans MS" panose="030F0702030302020204" pitchFamily="66" charset="0"/>
              </a:rPr>
              <a:t>ÇATIŞMA ÇÖZME BECERİLERİNDE 5 FARKLI YOL</a:t>
            </a:r>
            <a:br>
              <a:rPr lang="tr-TR" sz="2400" b="1" dirty="0">
                <a:solidFill>
                  <a:srgbClr val="FF0000"/>
                </a:solidFill>
                <a:latin typeface="Comic Sans MS" panose="030F0702030302020204" pitchFamily="66" charset="0"/>
              </a:rPr>
            </a:br>
            <a:endParaRPr lang="tr-TR" sz="2400" dirty="0"/>
          </a:p>
        </p:txBody>
      </p:sp>
      <p:sp>
        <p:nvSpPr>
          <p:cNvPr id="3" name="İçerik Yer Tutucusu 2"/>
          <p:cNvSpPr>
            <a:spLocks noGrp="1"/>
          </p:cNvSpPr>
          <p:nvPr>
            <p:ph idx="1"/>
          </p:nvPr>
        </p:nvSpPr>
        <p:spPr>
          <a:xfrm>
            <a:off x="460375" y="1480457"/>
            <a:ext cx="8567511" cy="5138057"/>
          </a:xfrm>
        </p:spPr>
        <p:txBody>
          <a:bodyPr/>
          <a:lstStyle/>
          <a:p>
            <a:pPr marL="0" indent="0">
              <a:buNone/>
            </a:pPr>
            <a:r>
              <a:rPr lang="tr-TR" sz="2400" b="1" dirty="0" smtClean="0">
                <a:solidFill>
                  <a:srgbClr val="0070C0"/>
                </a:solidFill>
                <a:latin typeface="Comic Sans MS" panose="030F0702030302020204" pitchFamily="66" charset="0"/>
              </a:rPr>
              <a:t>  KÖPEKBALIĞI YÖNTEMİ: </a:t>
            </a:r>
            <a:r>
              <a:rPr lang="tr-TR" dirty="0" smtClean="0">
                <a:latin typeface="Comic Sans MS" panose="030F0702030302020204" pitchFamily="66" charset="0"/>
              </a:rPr>
              <a:t>Bu yöntemi kullanan kişiler kendi çözüm önerilerini kabul ettirmek için çatıştığı kişiyi zorlarlar ve karşıdaki kişi üzerinde güç kullanmayı denerler. </a:t>
            </a:r>
          </a:p>
          <a:p>
            <a:pPr marL="0" indent="0">
              <a:buNone/>
            </a:pPr>
            <a:r>
              <a:rPr lang="tr-TR" dirty="0">
                <a:latin typeface="Comic Sans MS" panose="030F0702030302020204" pitchFamily="66" charset="0"/>
              </a:rPr>
              <a:t> Kendi amaçları çok önemli, ilişkileri ise önemsizdir. Ne pahasına olursa olsun amaçlarına ulaşmayı isterler. Başkalarının ihtiyaçlarıyla ilgilenmezler. Başkalarının kendisini sevmesi veya kabul etmesi onlar için önemli değildir. Çatışmayı, bir kişinin kazanması, diğer kişinin kaybetmesi olarak görürler.</a:t>
            </a:r>
          </a:p>
        </p:txBody>
      </p:sp>
      <p:sp>
        <p:nvSpPr>
          <p:cNvPr id="4" name="AutoShape 2" descr="Çıkartması Pixerstick Köpekbalığı Komik Karikatür - PIXERS.COM.T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stretch>
            <a:fillRect/>
          </a:stretch>
        </p:blipFill>
        <p:spPr>
          <a:xfrm>
            <a:off x="9027886" y="2133601"/>
            <a:ext cx="3033485" cy="3831998"/>
          </a:xfrm>
          <a:prstGeom prst="rect">
            <a:avLst/>
          </a:prstGeom>
        </p:spPr>
      </p:pic>
    </p:spTree>
    <p:extLst>
      <p:ext uri="{BB962C8B-B14F-4D97-AF65-F5344CB8AC3E}">
        <p14:creationId xmlns:p14="http://schemas.microsoft.com/office/powerpoint/2010/main" val="2190536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8828" y="93662"/>
            <a:ext cx="10515600" cy="1325563"/>
          </a:xfrm>
        </p:spPr>
        <p:txBody>
          <a:bodyPr>
            <a:normAutofit/>
          </a:bodyPr>
          <a:lstStyle/>
          <a:p>
            <a:pPr algn="ctr"/>
            <a:r>
              <a:rPr lang="tr-TR" sz="2400" b="1" dirty="0">
                <a:solidFill>
                  <a:srgbClr val="FF0000"/>
                </a:solidFill>
                <a:latin typeface="Comic Sans MS" panose="030F0702030302020204" pitchFamily="66" charset="0"/>
              </a:rPr>
              <a:t>ÇATIŞMA ÇÖZME BECERİLERİNDE 5 FARKLI YOL</a:t>
            </a:r>
            <a:br>
              <a:rPr lang="tr-TR" sz="2400" b="1" dirty="0">
                <a:solidFill>
                  <a:srgbClr val="FF0000"/>
                </a:solidFill>
                <a:latin typeface="Comic Sans MS" panose="030F0702030302020204" pitchFamily="66" charset="0"/>
              </a:rPr>
            </a:br>
            <a:endParaRPr lang="tr-TR" sz="2400" dirty="0"/>
          </a:p>
        </p:txBody>
      </p:sp>
      <p:sp>
        <p:nvSpPr>
          <p:cNvPr id="3" name="İçerik Yer Tutucusu 2"/>
          <p:cNvSpPr>
            <a:spLocks noGrp="1"/>
          </p:cNvSpPr>
          <p:nvPr>
            <p:ph idx="1"/>
          </p:nvPr>
        </p:nvSpPr>
        <p:spPr>
          <a:xfrm>
            <a:off x="362858" y="1059543"/>
            <a:ext cx="8824684" cy="5291592"/>
          </a:xfrm>
        </p:spPr>
        <p:txBody>
          <a:bodyPr>
            <a:normAutofit lnSpcReduction="10000"/>
          </a:bodyPr>
          <a:lstStyle/>
          <a:p>
            <a:pPr marL="0" indent="0">
              <a:buNone/>
            </a:pPr>
            <a:r>
              <a:rPr lang="tr-TR" sz="2400" b="1" dirty="0" smtClean="0">
                <a:solidFill>
                  <a:srgbClr val="FFC000"/>
                </a:solidFill>
                <a:latin typeface="Comic Sans MS" panose="030F0702030302020204" pitchFamily="66" charset="0"/>
              </a:rPr>
              <a:t>  TİLKİ YÖNTEMİ: </a:t>
            </a:r>
            <a:r>
              <a:rPr lang="tr-TR" dirty="0">
                <a:latin typeface="Comic Sans MS" panose="030F0702030302020204" pitchFamily="66" charset="0"/>
              </a:rPr>
              <a:t>Orta derecede </a:t>
            </a:r>
            <a:r>
              <a:rPr lang="tr-TR" dirty="0" smtClean="0">
                <a:latin typeface="Comic Sans MS" panose="030F0702030302020204" pitchFamily="66" charset="0"/>
              </a:rPr>
              <a:t>işbirliği </a:t>
            </a:r>
            <a:r>
              <a:rPr lang="tr-TR" dirty="0">
                <a:latin typeface="Comic Sans MS" panose="030F0702030302020204" pitchFamily="66" charset="0"/>
              </a:rPr>
              <a:t>içeren bu stratejiyi kullanan bir kişinin amacı, her iki tarafı da kısmen tatmin eden, karşılıklı olarak kabul edilebilir, uygun bazı çözümler bulmaktır.</a:t>
            </a:r>
          </a:p>
          <a:p>
            <a:pPr marL="0" indent="0">
              <a:buNone/>
            </a:pPr>
            <a:r>
              <a:rPr lang="tr-TR" dirty="0">
                <a:latin typeface="Comic Sans MS" panose="030F0702030302020204" pitchFamily="66" charset="0"/>
              </a:rPr>
              <a:t>Tilkiler hem kendi amaçlarına hem de ilişkilerine orta derecede önem verirler. Tilkiler uzlaşma ararlar. Kendi amaçlarının bir kısmından vazgeçerler ve çatıştıkları kişiyi de amaçlarının bir kısmından vazgeçmeye ikna ederler. </a:t>
            </a:r>
            <a:endParaRPr lang="tr-TR" dirty="0" smtClean="0">
              <a:latin typeface="Comic Sans MS" panose="030F0702030302020204" pitchFamily="66" charset="0"/>
            </a:endParaRPr>
          </a:p>
          <a:p>
            <a:pPr marL="0" indent="0">
              <a:buNone/>
            </a:pPr>
            <a:r>
              <a:rPr lang="tr-TR" dirty="0" smtClean="0">
                <a:latin typeface="Comic Sans MS" panose="030F0702030302020204" pitchFamily="66" charset="0"/>
              </a:rPr>
              <a:t>Her </a:t>
            </a:r>
            <a:r>
              <a:rPr lang="tr-TR" dirty="0">
                <a:latin typeface="Comic Sans MS" panose="030F0702030302020204" pitchFamily="66" charset="0"/>
              </a:rPr>
              <a:t>iki tarafın da bir şeyler kazanacağı bir çözüm yolu ararlar. Böyle bir çözüm bulmak için kendi amaçlarından bir parça fedakarlık yapmaya razı olurlar</a:t>
            </a:r>
            <a:r>
              <a:rPr lang="tr-TR" sz="2400" dirty="0">
                <a:latin typeface="Comic Sans MS" panose="030F0702030302020204" pitchFamily="66" charset="0"/>
              </a:rPr>
              <a:t>.</a:t>
            </a:r>
          </a:p>
        </p:txBody>
      </p:sp>
      <p:pic>
        <p:nvPicPr>
          <p:cNvPr id="4" name="image29.jpeg"/>
          <p:cNvPicPr/>
          <p:nvPr/>
        </p:nvPicPr>
        <p:blipFill>
          <a:blip r:embed="rId2" cstate="print"/>
          <a:stretch>
            <a:fillRect/>
          </a:stretch>
        </p:blipFill>
        <p:spPr>
          <a:xfrm>
            <a:off x="9187542" y="3120571"/>
            <a:ext cx="2801257" cy="3564392"/>
          </a:xfrm>
          <a:prstGeom prst="rect">
            <a:avLst/>
          </a:prstGeom>
        </p:spPr>
      </p:pic>
    </p:spTree>
    <p:extLst>
      <p:ext uri="{BB962C8B-B14F-4D97-AF65-F5344CB8AC3E}">
        <p14:creationId xmlns:p14="http://schemas.microsoft.com/office/powerpoint/2010/main" val="1199263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400" b="1" dirty="0">
                <a:solidFill>
                  <a:srgbClr val="FF0000"/>
                </a:solidFill>
                <a:latin typeface="Comic Sans MS" panose="030F0702030302020204" pitchFamily="66" charset="0"/>
              </a:rPr>
              <a:t>ÇATIŞMA ÇÖZME BECERİLERİNDE 5 FARKLI YOL</a:t>
            </a:r>
            <a:br>
              <a:rPr lang="tr-TR" sz="2400" b="1" dirty="0">
                <a:solidFill>
                  <a:srgbClr val="FF0000"/>
                </a:solidFill>
                <a:latin typeface="Comic Sans MS" panose="030F0702030302020204" pitchFamily="66" charset="0"/>
              </a:rPr>
            </a:br>
            <a:endParaRPr lang="tr-TR" sz="2400" dirty="0"/>
          </a:p>
        </p:txBody>
      </p:sp>
      <p:sp>
        <p:nvSpPr>
          <p:cNvPr id="3" name="İçerik Yer Tutucusu 2"/>
          <p:cNvSpPr>
            <a:spLocks noGrp="1"/>
          </p:cNvSpPr>
          <p:nvPr>
            <p:ph idx="1"/>
          </p:nvPr>
        </p:nvSpPr>
        <p:spPr>
          <a:xfrm>
            <a:off x="261257" y="1346744"/>
            <a:ext cx="9173029" cy="5120594"/>
          </a:xfrm>
        </p:spPr>
        <p:txBody>
          <a:bodyPr>
            <a:normAutofit fontScale="85000" lnSpcReduction="10000"/>
          </a:bodyPr>
          <a:lstStyle/>
          <a:p>
            <a:pPr marL="0" indent="0">
              <a:buNone/>
            </a:pPr>
            <a:r>
              <a:rPr lang="tr-TR" b="1" dirty="0" smtClean="0">
                <a:solidFill>
                  <a:srgbClr val="7030A0"/>
                </a:solidFill>
                <a:latin typeface="Comic Sans MS" panose="030F0702030302020204" pitchFamily="66" charset="0"/>
              </a:rPr>
              <a:t>  BAYKUŞ YÖNTEMİ: </a:t>
            </a:r>
            <a:r>
              <a:rPr lang="tr-TR" sz="3000" dirty="0">
                <a:latin typeface="Comic Sans MS" panose="030F0702030302020204" pitchFamily="66" charset="0"/>
              </a:rPr>
              <a:t>Baykuşlar hem amaçlarına hem de ilişkilerine çok önem verirler. Çatışmaları, çözülmesi gereken sorunlar olarak görürler ve hem kendilerinin hem de diğer kişinin amaçlarına ulaşabileceği bir çözüm ararlar.</a:t>
            </a:r>
          </a:p>
          <a:p>
            <a:pPr marL="0" indent="0">
              <a:buNone/>
            </a:pPr>
            <a:r>
              <a:rPr lang="tr-TR" sz="3000" dirty="0" smtClean="0">
                <a:latin typeface="Comic Sans MS" panose="030F0702030302020204" pitchFamily="66" charset="0"/>
              </a:rPr>
              <a:t>   Böyle </a:t>
            </a:r>
            <a:r>
              <a:rPr lang="tr-TR" sz="3000" dirty="0">
                <a:latin typeface="Comic Sans MS" panose="030F0702030302020204" pitchFamily="66" charset="0"/>
              </a:rPr>
              <a:t>bir çözüm yolu bulunmadıkça da tatmin olmazlar. Dahası, taraflar arasındaki gerginlikler ve olumsuz duygular da ortadan kalkmadıkça tatmin olmazlar.</a:t>
            </a:r>
            <a:endParaRPr lang="tr-TR" sz="3000" b="1" dirty="0" smtClean="0">
              <a:solidFill>
                <a:srgbClr val="7030A0"/>
              </a:solidFill>
              <a:latin typeface="Comic Sans MS" panose="030F0702030302020204" pitchFamily="66" charset="0"/>
            </a:endParaRPr>
          </a:p>
          <a:p>
            <a:pPr marL="0" indent="0">
              <a:buNone/>
            </a:pPr>
            <a:r>
              <a:rPr lang="tr-TR" sz="3000" dirty="0" smtClean="0">
                <a:latin typeface="Comic Sans MS" panose="030F0702030302020204" pitchFamily="66" charset="0"/>
              </a:rPr>
              <a:t>    Hem </a:t>
            </a:r>
            <a:r>
              <a:rPr lang="tr-TR" sz="3000" dirty="0">
                <a:latin typeface="Comic Sans MS" panose="030F0702030302020204" pitchFamily="66" charset="0"/>
              </a:rPr>
              <a:t>girişkenlik hem de işbirliği içeren bu strateji, kaçınmanın tam zıddıdır. İşbirliği, her iki tarafın da çıkarlarını tam olarak karşılayan bazı çözümler bulmak için diğer kişiyle birlikte çalışma çabasını içerir. </a:t>
            </a:r>
            <a:endParaRPr lang="tr-TR" sz="3000" dirty="0" smtClean="0">
              <a:latin typeface="Comic Sans MS" panose="030F0702030302020204" pitchFamily="66" charset="0"/>
            </a:endParaRPr>
          </a:p>
          <a:p>
            <a:pPr marL="0" indent="0">
              <a:buNone/>
            </a:pPr>
            <a:r>
              <a:rPr lang="tr-TR" sz="3000" dirty="0">
                <a:latin typeface="Comic Sans MS" panose="030F0702030302020204" pitchFamily="66" charset="0"/>
              </a:rPr>
              <a:t> </a:t>
            </a:r>
            <a:r>
              <a:rPr lang="tr-TR" sz="3000" dirty="0" smtClean="0">
                <a:latin typeface="Comic Sans MS" panose="030F0702030302020204" pitchFamily="66" charset="0"/>
              </a:rPr>
              <a:t>   Bu </a:t>
            </a:r>
            <a:r>
              <a:rPr lang="tr-TR" sz="3000" dirty="0">
                <a:latin typeface="Comic Sans MS" panose="030F0702030302020204" pitchFamily="66" charset="0"/>
              </a:rPr>
              <a:t>strateji, iki bireyin de çatışmanın altında yatan çıkarlarını tanımayı ve her iki tarafın da çıkarlarını gözeten bir seçenek bulmayı içerir.</a:t>
            </a:r>
            <a:endParaRPr lang="tr-TR" sz="3000" dirty="0" smtClean="0">
              <a:latin typeface="Comic Sans MS" panose="030F0702030302020204" pitchFamily="66" charset="0"/>
            </a:endParaRPr>
          </a:p>
          <a:p>
            <a:endParaRPr lang="tr-TR" dirty="0">
              <a:latin typeface="Comic Sans MS" panose="030F0702030302020204" pitchFamily="66" charset="0"/>
            </a:endParaRPr>
          </a:p>
        </p:txBody>
      </p:sp>
      <p:pic>
        <p:nvPicPr>
          <p:cNvPr id="4" name="image32.jpeg"/>
          <p:cNvPicPr/>
          <p:nvPr/>
        </p:nvPicPr>
        <p:blipFill rotWithShape="1">
          <a:blip r:embed="rId2" cstate="print"/>
          <a:srcRect l="7264" t="19597" r="5129" b="2322"/>
          <a:stretch/>
        </p:blipFill>
        <p:spPr>
          <a:xfrm>
            <a:off x="9289143" y="3149599"/>
            <a:ext cx="2823028" cy="3570515"/>
          </a:xfrm>
          <a:prstGeom prst="rect">
            <a:avLst/>
          </a:prstGeom>
        </p:spPr>
      </p:pic>
    </p:spTree>
    <p:extLst>
      <p:ext uri="{BB962C8B-B14F-4D97-AF65-F5344CB8AC3E}">
        <p14:creationId xmlns:p14="http://schemas.microsoft.com/office/powerpoint/2010/main" val="1704506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9855" y="466725"/>
            <a:ext cx="11469913" cy="1325563"/>
          </a:xfrm>
        </p:spPr>
        <p:txBody>
          <a:bodyPr>
            <a:noAutofit/>
          </a:bodyPr>
          <a:lstStyle/>
          <a:p>
            <a:pPr lvl="0">
              <a:spcBef>
                <a:spcPts val="1000"/>
              </a:spcBef>
            </a:pPr>
            <a:r>
              <a:rPr lang="tr-TR" sz="2400" b="1" dirty="0">
                <a:solidFill>
                  <a:srgbClr val="FF0000"/>
                </a:solidFill>
                <a:latin typeface="Comic Sans MS" panose="030F0702030302020204" pitchFamily="66" charset="0"/>
                <a:ea typeface="+mn-ea"/>
                <a:cs typeface="+mn-cs"/>
              </a:rPr>
              <a:t>Anne baba olarak eşinizle ve özellikle çocuklarınızla ilişkilerinizde ortaya çıkan çatışmaları çözmek için en çok hangi stratejiyi kullanmaktasınız? </a:t>
            </a:r>
            <a:br>
              <a:rPr lang="tr-TR" sz="2400" b="1" dirty="0">
                <a:solidFill>
                  <a:srgbClr val="FF0000"/>
                </a:solidFill>
                <a:latin typeface="Comic Sans MS" panose="030F0702030302020204" pitchFamily="66" charset="0"/>
                <a:ea typeface="+mn-ea"/>
                <a:cs typeface="+mn-cs"/>
              </a:rPr>
            </a:br>
            <a:endParaRPr lang="tr-TR" sz="2400" dirty="0"/>
          </a:p>
        </p:txBody>
      </p:sp>
      <p:sp>
        <p:nvSpPr>
          <p:cNvPr id="3" name="İçerik Yer Tutucusu 2"/>
          <p:cNvSpPr>
            <a:spLocks noGrp="1"/>
          </p:cNvSpPr>
          <p:nvPr>
            <p:ph idx="1"/>
          </p:nvPr>
        </p:nvSpPr>
        <p:spPr>
          <a:xfrm>
            <a:off x="489855" y="1335315"/>
            <a:ext cx="6883402" cy="5107328"/>
          </a:xfrm>
        </p:spPr>
        <p:txBody>
          <a:bodyPr>
            <a:normAutofit fontScale="32500" lnSpcReduction="20000"/>
          </a:bodyPr>
          <a:lstStyle/>
          <a:p>
            <a:pPr marL="0" indent="0">
              <a:spcBef>
                <a:spcPts val="0"/>
              </a:spcBef>
              <a:buNone/>
            </a:pPr>
            <a:endParaRPr lang="tr-TR" b="1" dirty="0" smtClean="0">
              <a:solidFill>
                <a:srgbClr val="FF0000"/>
              </a:solidFill>
              <a:latin typeface="Comic Sans MS" panose="030F0702030302020204" pitchFamily="66" charset="0"/>
            </a:endParaRPr>
          </a:p>
          <a:p>
            <a:pPr>
              <a:lnSpc>
                <a:spcPct val="120000"/>
              </a:lnSpc>
              <a:spcBef>
                <a:spcPts val="0"/>
              </a:spcBef>
              <a:buClr>
                <a:schemeClr val="accent1"/>
              </a:buClr>
              <a:buFont typeface="Wingdings" panose="05000000000000000000" pitchFamily="2" charset="2"/>
              <a:buChar char="ü"/>
            </a:pPr>
            <a:r>
              <a:rPr lang="tr-TR" sz="6000" dirty="0" smtClean="0">
                <a:latin typeface="Comic Sans MS" panose="030F0702030302020204" pitchFamily="66" charset="0"/>
              </a:rPr>
              <a:t> </a:t>
            </a:r>
            <a:r>
              <a:rPr lang="tr-TR" sz="6000" dirty="0" smtClean="0">
                <a:latin typeface="Comic Sans MS" panose="030F0702030302020204" pitchFamily="66" charset="0"/>
              </a:rPr>
              <a:t> </a:t>
            </a:r>
            <a:r>
              <a:rPr lang="tr-TR" sz="7400" dirty="0" smtClean="0">
                <a:latin typeface="Comic Sans MS" panose="030F0702030302020204" pitchFamily="66" charset="0"/>
              </a:rPr>
              <a:t>Yukarıda </a:t>
            </a:r>
            <a:r>
              <a:rPr lang="tr-TR" sz="7400" dirty="0" smtClean="0">
                <a:latin typeface="Comic Sans MS" panose="030F0702030302020204" pitchFamily="66" charset="0"/>
              </a:rPr>
              <a:t>söz edilen çatışma </a:t>
            </a:r>
            <a:r>
              <a:rPr lang="tr-TR" sz="7400" dirty="0">
                <a:latin typeface="Comic Sans MS" panose="030F0702030302020204" pitchFamily="66" charset="0"/>
              </a:rPr>
              <a:t>çözme stratejileri arasında sadece baykuş ile simgelenen yüzleşme ve işbirliği stratejisi ile her iki tarafın </a:t>
            </a:r>
            <a:r>
              <a:rPr lang="tr-TR" sz="7400" dirty="0" smtClean="0">
                <a:latin typeface="Comic Sans MS" panose="030F0702030302020204" pitchFamily="66" charset="0"/>
              </a:rPr>
              <a:t>da kazançlı çıkacağı çözümler bulunabilir. </a:t>
            </a:r>
          </a:p>
          <a:p>
            <a:pPr>
              <a:lnSpc>
                <a:spcPct val="120000"/>
              </a:lnSpc>
              <a:spcBef>
                <a:spcPts val="0"/>
              </a:spcBef>
              <a:buClr>
                <a:schemeClr val="accent1"/>
              </a:buClr>
              <a:buFont typeface="Wingdings" panose="05000000000000000000" pitchFamily="2" charset="2"/>
              <a:buChar char="ü"/>
            </a:pPr>
            <a:r>
              <a:rPr lang="tr-TR" sz="7400" dirty="0" smtClean="0">
                <a:latin typeface="Comic Sans MS" panose="030F0702030302020204" pitchFamily="66" charset="0"/>
              </a:rPr>
              <a:t> Diğer </a:t>
            </a:r>
            <a:r>
              <a:rPr lang="tr-TR" sz="7400" dirty="0">
                <a:latin typeface="Comic Sans MS" panose="030F0702030302020204" pitchFamily="66" charset="0"/>
              </a:rPr>
              <a:t>stratejiler kullanıldığında taraflardan en azından biri kaybeder, diğeri kazanır ya da her ikisi de kaybeder. </a:t>
            </a:r>
            <a:endParaRPr lang="tr-TR" sz="7400" dirty="0" smtClean="0">
              <a:latin typeface="Comic Sans MS" panose="030F0702030302020204" pitchFamily="66" charset="0"/>
            </a:endParaRPr>
          </a:p>
          <a:p>
            <a:pPr>
              <a:lnSpc>
                <a:spcPct val="120000"/>
              </a:lnSpc>
              <a:spcBef>
                <a:spcPts val="0"/>
              </a:spcBef>
              <a:buClr>
                <a:schemeClr val="accent1"/>
              </a:buClr>
              <a:buFont typeface="Wingdings" panose="05000000000000000000" pitchFamily="2" charset="2"/>
              <a:buChar char="ü"/>
            </a:pPr>
            <a:r>
              <a:rPr lang="tr-TR" sz="7400" dirty="0" smtClean="0">
                <a:latin typeface="Comic Sans MS" panose="030F0702030302020204" pitchFamily="66" charset="0"/>
              </a:rPr>
              <a:t> O </a:t>
            </a:r>
            <a:r>
              <a:rPr lang="tr-TR" sz="7400" dirty="0">
                <a:latin typeface="Comic Sans MS" panose="030F0702030302020204" pitchFamily="66" charset="0"/>
              </a:rPr>
              <a:t>halde ailede çocuklara özellikle işbirliğine yönelik çatışma çözme yönteminin ve bu yöntemin gerektirdiği becerilerin öğretilmesi gerekmektedir.</a:t>
            </a:r>
          </a:p>
          <a:p>
            <a:endParaRPr lang="tr-TR" sz="7400" dirty="0">
              <a:latin typeface="Comic Sans MS" panose="030F0702030302020204" pitchFamily="66" charset="0"/>
            </a:endParaRPr>
          </a:p>
          <a:p>
            <a:endParaRPr lang="tr-TR" sz="7400" dirty="0" smtClean="0">
              <a:latin typeface="Comic Sans MS" panose="030F0702030302020204" pitchFamily="66" charset="0"/>
            </a:endParaRPr>
          </a:p>
        </p:txBody>
      </p:sp>
      <p:pic>
        <p:nvPicPr>
          <p:cNvPr id="4" name="Resim 3"/>
          <p:cNvPicPr>
            <a:picLocks noChangeAspect="1"/>
          </p:cNvPicPr>
          <p:nvPr/>
        </p:nvPicPr>
        <p:blipFill>
          <a:blip r:embed="rId2"/>
          <a:stretch>
            <a:fillRect/>
          </a:stretch>
        </p:blipFill>
        <p:spPr>
          <a:xfrm>
            <a:off x="7373257" y="1480457"/>
            <a:ext cx="4586511" cy="5123543"/>
          </a:xfrm>
          <a:prstGeom prst="rect">
            <a:avLst/>
          </a:prstGeom>
        </p:spPr>
      </p:pic>
    </p:spTree>
    <p:extLst>
      <p:ext uri="{BB962C8B-B14F-4D97-AF65-F5344CB8AC3E}">
        <p14:creationId xmlns:p14="http://schemas.microsoft.com/office/powerpoint/2010/main" val="1785948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b="1" dirty="0">
                <a:solidFill>
                  <a:prstClr val="black"/>
                </a:solidFill>
                <a:latin typeface="Calibri" panose="020F0502020204030204"/>
                <a:ea typeface="+mn-ea"/>
                <a:cs typeface="+mn-cs"/>
              </a:rPr>
              <a:t> </a:t>
            </a:r>
            <a:r>
              <a:rPr lang="tr-TR" sz="3600" b="1" dirty="0">
                <a:solidFill>
                  <a:srgbClr val="FF0000"/>
                </a:solidFill>
                <a:latin typeface="Calibri" panose="020F0502020204030204"/>
                <a:ea typeface="+mn-ea"/>
                <a:cs typeface="+mn-cs"/>
              </a:rPr>
              <a:t>ÇATIŞMA NEDİR?</a:t>
            </a:r>
            <a:endParaRPr lang="tr-TR" dirty="0"/>
          </a:p>
        </p:txBody>
      </p:sp>
      <p:sp>
        <p:nvSpPr>
          <p:cNvPr id="3" name="İçerik Yer Tutucusu 2"/>
          <p:cNvSpPr>
            <a:spLocks noGrp="1"/>
          </p:cNvSpPr>
          <p:nvPr>
            <p:ph idx="1"/>
          </p:nvPr>
        </p:nvSpPr>
        <p:spPr>
          <a:xfrm>
            <a:off x="838200" y="2093005"/>
            <a:ext cx="10831286" cy="4351338"/>
          </a:xfrm>
        </p:spPr>
        <p:txBody>
          <a:bodyPr/>
          <a:lstStyle/>
          <a:p>
            <a:pPr marL="0" indent="0">
              <a:buNone/>
            </a:pPr>
            <a:r>
              <a:rPr lang="tr-TR" dirty="0" smtClean="0"/>
              <a:t>Bireyler ya da gruplar arasında fikir uyuşmazlığından dolayı veya    iletişim yetersizliğinden kaynaklı ortaya çıkan zıtlıklardır. </a:t>
            </a:r>
            <a:endParaRPr lang="tr-TR" dirty="0"/>
          </a:p>
          <a:p>
            <a:pPr marL="0" indent="0">
              <a:buNone/>
            </a:pPr>
            <a:endParaRPr lang="tr-TR" dirty="0"/>
          </a:p>
          <a:p>
            <a:pPr marL="0" indent="0">
              <a:buNone/>
            </a:pPr>
            <a:r>
              <a:rPr lang="tr-TR" dirty="0"/>
              <a:t> </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172" y="3976915"/>
            <a:ext cx="4876800" cy="2334986"/>
          </a:xfrm>
          <a:prstGeom prst="rect">
            <a:avLst/>
          </a:prstGeom>
          <a:ln>
            <a:noFill/>
          </a:ln>
          <a:effectLst>
            <a:softEdge rad="112500"/>
          </a:effectLst>
        </p:spPr>
      </p:pic>
      <p:graphicFrame>
        <p:nvGraphicFramePr>
          <p:cNvPr id="5" name="Tablo 4"/>
          <p:cNvGraphicFramePr>
            <a:graphicFrameLocks noGrp="1"/>
          </p:cNvGraphicFramePr>
          <p:nvPr>
            <p:extLst>
              <p:ext uri="{D42A27DB-BD31-4B8C-83A1-F6EECF244321}">
                <p14:modId xmlns:p14="http://schemas.microsoft.com/office/powerpoint/2010/main" val="1930800392"/>
              </p:ext>
            </p:extLst>
          </p:nvPr>
        </p:nvGraphicFramePr>
        <p:xfrm>
          <a:off x="3222172" y="3817257"/>
          <a:ext cx="4876800" cy="2627086"/>
        </p:xfrm>
        <a:graphic>
          <a:graphicData uri="http://schemas.openxmlformats.org/drawingml/2006/table">
            <a:tbl>
              <a:tblPr/>
              <a:tblGrid>
                <a:gridCol w="4876800">
                  <a:extLst>
                    <a:ext uri="{9D8B030D-6E8A-4147-A177-3AD203B41FA5}">
                      <a16:colId xmlns:a16="http://schemas.microsoft.com/office/drawing/2014/main" val="127219313"/>
                    </a:ext>
                  </a:extLst>
                </a:gridCol>
              </a:tblGrid>
              <a:tr h="2627086">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2204297"/>
                  </a:ext>
                </a:extLst>
              </a:tr>
            </a:tbl>
          </a:graphicData>
        </a:graphic>
      </p:graphicFrame>
    </p:spTree>
    <p:extLst>
      <p:ext uri="{BB962C8B-B14F-4D97-AF65-F5344CB8AC3E}">
        <p14:creationId xmlns:p14="http://schemas.microsoft.com/office/powerpoint/2010/main" val="1057624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9144" y="1213634"/>
            <a:ext cx="11473542" cy="830997"/>
          </a:xfrm>
          <a:prstGeom prst="rect">
            <a:avLst/>
          </a:prstGeom>
        </p:spPr>
        <p:txBody>
          <a:bodyPr wrap="square">
            <a:spAutoFit/>
          </a:bodyPr>
          <a:lstStyle/>
          <a:p>
            <a:pPr marL="342900" indent="-342900">
              <a:buClr>
                <a:srgbClr val="7030A0"/>
              </a:buClr>
              <a:buFont typeface="Wingdings" panose="05000000000000000000" pitchFamily="2" charset="2"/>
              <a:buChar char="Ø"/>
            </a:pPr>
            <a:r>
              <a:rPr lang="tr-TR" sz="2400" dirty="0" smtClean="0">
                <a:latin typeface="Comic Sans MS" panose="030F0702030302020204" pitchFamily="66" charset="0"/>
              </a:rPr>
              <a:t>      Çatışma</a:t>
            </a:r>
            <a:r>
              <a:rPr lang="tr-TR" sz="2400" dirty="0">
                <a:latin typeface="Comic Sans MS" panose="030F0702030302020204" pitchFamily="66" charset="0"/>
              </a:rPr>
              <a:t>, yaşamın ve toplumsal bir varlık oluşumuzun kaçınılmaz bir sonucudur. </a:t>
            </a:r>
          </a:p>
        </p:txBody>
      </p:sp>
      <p:sp>
        <p:nvSpPr>
          <p:cNvPr id="4" name="Dikdörtgen 3"/>
          <p:cNvSpPr/>
          <p:nvPr/>
        </p:nvSpPr>
        <p:spPr>
          <a:xfrm>
            <a:off x="399144" y="2292039"/>
            <a:ext cx="11190514" cy="1938992"/>
          </a:xfrm>
          <a:prstGeom prst="rect">
            <a:avLst/>
          </a:prstGeom>
        </p:spPr>
        <p:txBody>
          <a:bodyPr wrap="square">
            <a:spAutoFit/>
          </a:bodyPr>
          <a:lstStyle/>
          <a:p>
            <a:pPr marL="342900" indent="-342900">
              <a:buClr>
                <a:srgbClr val="7030A0"/>
              </a:buClr>
              <a:buFont typeface="Wingdings" panose="05000000000000000000" pitchFamily="2" charset="2"/>
              <a:buChar char="Ø"/>
            </a:pPr>
            <a:r>
              <a:rPr lang="tr-TR" sz="2400" dirty="0" smtClean="0">
                <a:latin typeface="Comic Sans MS" panose="030F0702030302020204" pitchFamily="66" charset="0"/>
              </a:rPr>
              <a:t>    Çatışma </a:t>
            </a:r>
            <a:r>
              <a:rPr lang="tr-TR" sz="2400" dirty="0">
                <a:latin typeface="Comic Sans MS" panose="030F0702030302020204" pitchFamily="66" charset="0"/>
              </a:rPr>
              <a:t>kendi başına ne iyi ne de kötüdür. İyi ya da kötü olan, çatışma karşısında gösterilen tepkidir. </a:t>
            </a:r>
            <a:endParaRPr lang="tr-TR" sz="2400" dirty="0" smtClean="0">
              <a:latin typeface="Comic Sans MS" panose="030F0702030302020204" pitchFamily="66" charset="0"/>
            </a:endParaRPr>
          </a:p>
          <a:p>
            <a:pPr marL="457200" indent="-457200">
              <a:buClr>
                <a:srgbClr val="7030A0"/>
              </a:buClr>
              <a:buFont typeface="Wingdings" panose="05000000000000000000" pitchFamily="2" charset="2"/>
              <a:buChar char="Ø"/>
            </a:pPr>
            <a:endParaRPr lang="tr-TR" sz="2400" dirty="0" smtClean="0">
              <a:latin typeface="Comic Sans MS" panose="030F0702030302020204" pitchFamily="66" charset="0"/>
            </a:endParaRPr>
          </a:p>
          <a:p>
            <a:pPr marL="457200" indent="-457200">
              <a:buClr>
                <a:srgbClr val="7030A0"/>
              </a:buClr>
              <a:buFont typeface="Wingdings" panose="05000000000000000000" pitchFamily="2" charset="2"/>
              <a:buChar char="Ø"/>
            </a:pPr>
            <a:r>
              <a:rPr lang="tr-TR" sz="2400" dirty="0" smtClean="0">
                <a:latin typeface="Comic Sans MS" panose="030F0702030302020204" pitchFamily="66" charset="0"/>
              </a:rPr>
              <a:t>   Çatışmaya </a:t>
            </a:r>
            <a:r>
              <a:rPr lang="tr-TR" sz="2400" dirty="0">
                <a:latin typeface="Comic Sans MS" panose="030F0702030302020204" pitchFamily="66" charset="0"/>
              </a:rPr>
              <a:t>yönelik tepki, çatışmayı, ya yarışmacı ve yıkıcı bir deneyime ya da insana gelişme fırsatı sunan yapıcı bir meydan okuyuşa dönüştürebilir </a:t>
            </a:r>
          </a:p>
        </p:txBody>
      </p:sp>
      <p:sp>
        <p:nvSpPr>
          <p:cNvPr id="5" name="Unvan 4"/>
          <p:cNvSpPr>
            <a:spLocks noGrp="1"/>
          </p:cNvSpPr>
          <p:nvPr>
            <p:ph type="title"/>
          </p:nvPr>
        </p:nvSpPr>
        <p:spPr>
          <a:xfrm>
            <a:off x="736601" y="330530"/>
            <a:ext cx="10515600" cy="883104"/>
          </a:xfrm>
        </p:spPr>
        <p:txBody>
          <a:bodyPr>
            <a:normAutofit/>
          </a:bodyPr>
          <a:lstStyle/>
          <a:p>
            <a:pPr algn="ctr"/>
            <a:r>
              <a:rPr lang="tr-TR" sz="2800" b="1" dirty="0">
                <a:solidFill>
                  <a:srgbClr val="FF0000"/>
                </a:solidFill>
                <a:latin typeface="Comic Sans MS" panose="030F0702030302020204" pitchFamily="66" charset="0"/>
              </a:rPr>
              <a:t>ÇATIŞMA NEDİR?</a:t>
            </a:r>
            <a:endParaRPr lang="tr-TR" sz="2800" dirty="0">
              <a:latin typeface="Comic Sans MS" panose="030F0702030302020204" pitchFamily="66" charset="0"/>
            </a:endParaRPr>
          </a:p>
        </p:txBody>
      </p:sp>
      <p:pic>
        <p:nvPicPr>
          <p:cNvPr id="6" name="Resim 5"/>
          <p:cNvPicPr>
            <a:picLocks noChangeAspect="1"/>
          </p:cNvPicPr>
          <p:nvPr/>
        </p:nvPicPr>
        <p:blipFill>
          <a:blip r:embed="rId2"/>
          <a:stretch>
            <a:fillRect/>
          </a:stretch>
        </p:blipFill>
        <p:spPr>
          <a:xfrm>
            <a:off x="3367314" y="4600363"/>
            <a:ext cx="5283200" cy="2257637"/>
          </a:xfrm>
          <a:prstGeom prst="rect">
            <a:avLst/>
          </a:prstGeom>
        </p:spPr>
      </p:pic>
    </p:spTree>
    <p:extLst>
      <p:ext uri="{BB962C8B-B14F-4D97-AF65-F5344CB8AC3E}">
        <p14:creationId xmlns:p14="http://schemas.microsoft.com/office/powerpoint/2010/main" val="3070682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b="1" dirty="0">
                <a:solidFill>
                  <a:prstClr val="black"/>
                </a:solidFill>
                <a:latin typeface="Calibri" panose="020F0502020204030204"/>
              </a:rPr>
              <a:t> </a:t>
            </a:r>
            <a:r>
              <a:rPr lang="tr-TR" sz="3600" b="1" dirty="0">
                <a:solidFill>
                  <a:srgbClr val="FF0000"/>
                </a:solidFill>
                <a:latin typeface="Comic Sans MS" panose="030F0702030302020204" pitchFamily="66" charset="0"/>
              </a:rPr>
              <a:t>ÇATIŞMA NEDİR?</a:t>
            </a:r>
            <a:endParaRPr lang="tr-TR" dirty="0">
              <a:latin typeface="Comic Sans MS" panose="030F0702030302020204" pitchFamily="66" charset="0"/>
            </a:endParaRPr>
          </a:p>
        </p:txBody>
      </p:sp>
      <p:sp>
        <p:nvSpPr>
          <p:cNvPr id="3" name="İçerik Yer Tutucusu 2"/>
          <p:cNvSpPr>
            <a:spLocks noGrp="1"/>
          </p:cNvSpPr>
          <p:nvPr>
            <p:ph idx="1"/>
          </p:nvPr>
        </p:nvSpPr>
        <p:spPr>
          <a:xfrm>
            <a:off x="838199" y="1825625"/>
            <a:ext cx="11153931" cy="4351338"/>
          </a:xfrm>
        </p:spPr>
        <p:txBody>
          <a:bodyPr/>
          <a:lstStyle/>
          <a:p>
            <a:pPr marL="0" indent="0">
              <a:buNone/>
            </a:pPr>
            <a:r>
              <a:rPr lang="tr-TR" dirty="0" smtClean="0"/>
              <a:t>   </a:t>
            </a:r>
            <a:r>
              <a:rPr lang="tr-TR" dirty="0" smtClean="0">
                <a:latin typeface="Comic Sans MS" panose="030F0702030302020204" pitchFamily="66" charset="0"/>
              </a:rPr>
              <a:t>Çatışma </a:t>
            </a:r>
            <a:r>
              <a:rPr lang="tr-TR" dirty="0">
                <a:latin typeface="Comic Sans MS" panose="030F0702030302020204" pitchFamily="66" charset="0"/>
              </a:rPr>
              <a:t>her yaşta yaşanabilir ama çözüm bulmak için ihtiyacımız olan baş etme becerilerimiz çocukluk çağından </a:t>
            </a:r>
            <a:r>
              <a:rPr lang="tr-TR" dirty="0" smtClean="0">
                <a:latin typeface="Comic Sans MS" panose="030F0702030302020204" pitchFamily="66" charset="0"/>
              </a:rPr>
              <a:t>itibaren </a:t>
            </a:r>
            <a:r>
              <a:rPr lang="tr-TR" dirty="0">
                <a:latin typeface="Comic Sans MS" panose="030F0702030302020204" pitchFamily="66" charset="0"/>
              </a:rPr>
              <a:t>kazanılır.</a:t>
            </a:r>
          </a:p>
          <a:p>
            <a:endParaRPr lang="tr-TR" dirty="0">
              <a:latin typeface="Comic Sans MS" panose="030F0702030302020204" pitchFamily="66" charset="0"/>
            </a:endParaRPr>
          </a:p>
        </p:txBody>
      </p:sp>
      <p:pic>
        <p:nvPicPr>
          <p:cNvPr id="5" name="Resim 4"/>
          <p:cNvPicPr>
            <a:picLocks noChangeAspect="1"/>
          </p:cNvPicPr>
          <p:nvPr/>
        </p:nvPicPr>
        <p:blipFill>
          <a:blip r:embed="rId2"/>
          <a:stretch>
            <a:fillRect/>
          </a:stretch>
        </p:blipFill>
        <p:spPr>
          <a:xfrm>
            <a:off x="2888343" y="3222171"/>
            <a:ext cx="5776686" cy="3454400"/>
          </a:xfrm>
          <a:prstGeom prst="rect">
            <a:avLst/>
          </a:prstGeom>
        </p:spPr>
      </p:pic>
    </p:spTree>
    <p:extLst>
      <p:ext uri="{BB962C8B-B14F-4D97-AF65-F5344CB8AC3E}">
        <p14:creationId xmlns:p14="http://schemas.microsoft.com/office/powerpoint/2010/main" val="2024204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800" b="1" dirty="0">
                <a:solidFill>
                  <a:srgbClr val="FF0000"/>
                </a:solidFill>
                <a:latin typeface="Comic Sans MS" panose="030F0702030302020204" pitchFamily="66" charset="0"/>
              </a:rPr>
              <a:t>ÇATIŞMA NEDİR?</a:t>
            </a:r>
            <a:endParaRPr lang="tr-TR" dirty="0"/>
          </a:p>
        </p:txBody>
      </p:sp>
      <p:sp>
        <p:nvSpPr>
          <p:cNvPr id="3" name="İçerik Yer Tutucusu 2"/>
          <p:cNvSpPr>
            <a:spLocks noGrp="1"/>
          </p:cNvSpPr>
          <p:nvPr>
            <p:ph idx="1"/>
          </p:nvPr>
        </p:nvSpPr>
        <p:spPr/>
        <p:txBody>
          <a:bodyPr/>
          <a:lstStyle/>
          <a:p>
            <a:pPr marL="0" indent="0">
              <a:buNone/>
            </a:pPr>
            <a:r>
              <a:rPr lang="tr-TR" dirty="0" smtClean="0">
                <a:solidFill>
                  <a:srgbClr val="1C2023"/>
                </a:solidFill>
                <a:latin typeface="Times New Roman" panose="02020603050405020304" pitchFamily="18" charset="0"/>
              </a:rPr>
              <a:t>   </a:t>
            </a:r>
            <a:r>
              <a:rPr lang="tr-TR" dirty="0" smtClean="0">
                <a:solidFill>
                  <a:srgbClr val="1C2023"/>
                </a:solidFill>
                <a:latin typeface="Comic Sans MS" panose="030F0702030302020204" pitchFamily="66" charset="0"/>
              </a:rPr>
              <a:t>Çocuğun </a:t>
            </a:r>
            <a:r>
              <a:rPr lang="tr-TR" dirty="0">
                <a:solidFill>
                  <a:srgbClr val="1C2023"/>
                </a:solidFill>
                <a:latin typeface="Comic Sans MS" panose="030F0702030302020204" pitchFamily="66" charset="0"/>
              </a:rPr>
              <a:t>doğduktan hemen sonra etkileşimde bulunduğu ilk kişiler, aile üyeleri, özellikle de anne babadır. </a:t>
            </a:r>
            <a:endParaRPr lang="tr-TR" dirty="0" smtClean="0">
              <a:solidFill>
                <a:srgbClr val="1C2023"/>
              </a:solidFill>
              <a:latin typeface="Comic Sans MS" panose="030F0702030302020204" pitchFamily="66" charset="0"/>
            </a:endParaRPr>
          </a:p>
          <a:p>
            <a:pPr marL="0" indent="0">
              <a:buNone/>
            </a:pPr>
            <a:r>
              <a:rPr lang="tr-TR" dirty="0" smtClean="0">
                <a:solidFill>
                  <a:srgbClr val="1C2023"/>
                </a:solidFill>
                <a:latin typeface="Comic Sans MS" panose="030F0702030302020204" pitchFamily="66" charset="0"/>
              </a:rPr>
              <a:t>    Bu </a:t>
            </a:r>
            <a:r>
              <a:rPr lang="tr-TR" dirty="0">
                <a:solidFill>
                  <a:srgbClr val="1C2023"/>
                </a:solidFill>
                <a:latin typeface="Comic Sans MS" panose="030F0702030302020204" pitchFamily="66" charset="0"/>
              </a:rPr>
              <a:t>nedenle aile, insanın biyolojik bir varlıktan toplumsal bir varlığa dönüştüğü toplumsallaşma sürecinde ilk ve en önemli kurumdur.</a:t>
            </a:r>
          </a:p>
          <a:p>
            <a:endParaRPr lang="tr-TR" dirty="0">
              <a:latin typeface="Comic Sans MS" panose="030F0702030302020204" pitchFamily="66" charset="0"/>
            </a:endParaRPr>
          </a:p>
        </p:txBody>
      </p:sp>
      <p:pic>
        <p:nvPicPr>
          <p:cNvPr id="4" name="Resim 3"/>
          <p:cNvPicPr>
            <a:picLocks noChangeAspect="1"/>
          </p:cNvPicPr>
          <p:nvPr/>
        </p:nvPicPr>
        <p:blipFill rotWithShape="1">
          <a:blip r:embed="rId2"/>
          <a:srcRect t="21034"/>
          <a:stretch/>
        </p:blipFill>
        <p:spPr>
          <a:xfrm>
            <a:off x="3222171" y="4001294"/>
            <a:ext cx="5239657" cy="2518229"/>
          </a:xfrm>
          <a:prstGeom prst="rect">
            <a:avLst/>
          </a:prstGeom>
        </p:spPr>
      </p:pic>
    </p:spTree>
    <p:extLst>
      <p:ext uri="{BB962C8B-B14F-4D97-AF65-F5344CB8AC3E}">
        <p14:creationId xmlns:p14="http://schemas.microsoft.com/office/powerpoint/2010/main" val="1730971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90175"/>
            <a:ext cx="10515600" cy="864068"/>
          </a:xfrm>
        </p:spPr>
        <p:txBody>
          <a:bodyPr/>
          <a:lstStyle/>
          <a:p>
            <a:pPr algn="ctr"/>
            <a:r>
              <a:rPr lang="tr-TR" sz="2800" b="1" dirty="0">
                <a:solidFill>
                  <a:srgbClr val="FF0000"/>
                </a:solidFill>
                <a:latin typeface="Comic Sans MS" panose="030F0702030302020204" pitchFamily="66" charset="0"/>
              </a:rPr>
              <a:t>ÇATIŞMA NEDİR?</a:t>
            </a:r>
            <a:endParaRPr lang="tr-TR" dirty="0"/>
          </a:p>
        </p:txBody>
      </p:sp>
      <p:sp>
        <p:nvSpPr>
          <p:cNvPr id="3" name="İçerik Yer Tutucusu 2"/>
          <p:cNvSpPr>
            <a:spLocks noGrp="1"/>
          </p:cNvSpPr>
          <p:nvPr>
            <p:ph idx="1"/>
          </p:nvPr>
        </p:nvSpPr>
        <p:spPr>
          <a:xfrm>
            <a:off x="838200" y="1154243"/>
            <a:ext cx="11078980" cy="4351338"/>
          </a:xfrm>
        </p:spPr>
        <p:txBody>
          <a:bodyPr/>
          <a:lstStyle/>
          <a:p>
            <a:pPr>
              <a:buClr>
                <a:schemeClr val="accent6">
                  <a:lumMod val="75000"/>
                </a:schemeClr>
              </a:buClr>
              <a:buFont typeface="Wingdings" panose="05000000000000000000" pitchFamily="2" charset="2"/>
              <a:buChar char="Ø"/>
            </a:pPr>
            <a:r>
              <a:rPr lang="tr-TR" dirty="0" smtClean="0">
                <a:solidFill>
                  <a:srgbClr val="1C2023"/>
                </a:solidFill>
                <a:latin typeface="Times New Roman" panose="02020603050405020304" pitchFamily="18" charset="0"/>
              </a:rPr>
              <a:t>   </a:t>
            </a:r>
            <a:r>
              <a:rPr lang="tr-TR" dirty="0" smtClean="0">
                <a:solidFill>
                  <a:srgbClr val="1C2023"/>
                </a:solidFill>
                <a:latin typeface="Comic Sans MS" panose="030F0702030302020204" pitchFamily="66" charset="0"/>
              </a:rPr>
              <a:t>Aile </a:t>
            </a:r>
            <a:r>
              <a:rPr lang="tr-TR" dirty="0">
                <a:solidFill>
                  <a:srgbClr val="1C2023"/>
                </a:solidFill>
                <a:latin typeface="Comic Sans MS" panose="030F0702030302020204" pitchFamily="66" charset="0"/>
              </a:rPr>
              <a:t>içerisinde hem çocuklarla ana babalar arasında hem de çocukların kendi aralarında her gün süregelen bir etkileşim söz konusudur. </a:t>
            </a:r>
            <a:endParaRPr lang="tr-TR" dirty="0" smtClean="0">
              <a:solidFill>
                <a:srgbClr val="1C2023"/>
              </a:solidFill>
              <a:latin typeface="Comic Sans MS" panose="030F0702030302020204" pitchFamily="66" charset="0"/>
            </a:endParaRPr>
          </a:p>
          <a:p>
            <a:pPr>
              <a:buClr>
                <a:schemeClr val="accent6">
                  <a:lumMod val="75000"/>
                </a:schemeClr>
              </a:buClr>
              <a:buFont typeface="Wingdings" panose="05000000000000000000" pitchFamily="2" charset="2"/>
              <a:buChar char="Ø"/>
            </a:pPr>
            <a:r>
              <a:rPr lang="tr-TR" dirty="0" smtClean="0">
                <a:solidFill>
                  <a:srgbClr val="1C2023"/>
                </a:solidFill>
                <a:latin typeface="Comic Sans MS" panose="030F0702030302020204" pitchFamily="66" charset="0"/>
              </a:rPr>
              <a:t>   Birbirleriyle </a:t>
            </a:r>
            <a:r>
              <a:rPr lang="tr-TR" dirty="0">
                <a:solidFill>
                  <a:srgbClr val="1C2023"/>
                </a:solidFill>
                <a:latin typeface="Comic Sans MS" panose="030F0702030302020204" pitchFamily="66" charset="0"/>
              </a:rPr>
              <a:t>sürekli etkileşim halinde olan aile üyeleri arasında zaman zaman anlaşmazlık </a:t>
            </a:r>
            <a:r>
              <a:rPr lang="tr-TR" dirty="0" smtClean="0">
                <a:solidFill>
                  <a:srgbClr val="1C2023"/>
                </a:solidFill>
                <a:latin typeface="Comic Sans MS" panose="030F0702030302020204" pitchFamily="66" charset="0"/>
              </a:rPr>
              <a:t>olması gayet doğaldır ancak ailede </a:t>
            </a:r>
            <a:r>
              <a:rPr lang="tr-TR" dirty="0">
                <a:solidFill>
                  <a:srgbClr val="1C2023"/>
                </a:solidFill>
                <a:latin typeface="Comic Sans MS" panose="030F0702030302020204" pitchFamily="66" charset="0"/>
              </a:rPr>
              <a:t>yetişkinlerin herhangi bir anlaşmazlık ve çatışma durumunda nasıl </a:t>
            </a:r>
            <a:r>
              <a:rPr lang="tr-TR" dirty="0" smtClean="0">
                <a:solidFill>
                  <a:srgbClr val="1C2023"/>
                </a:solidFill>
                <a:latin typeface="Comic Sans MS" panose="030F0702030302020204" pitchFamily="66" charset="0"/>
              </a:rPr>
              <a:t>davrandıkları önem </a:t>
            </a:r>
            <a:r>
              <a:rPr lang="tr-TR" dirty="0">
                <a:solidFill>
                  <a:srgbClr val="1C2023"/>
                </a:solidFill>
                <a:latin typeface="Comic Sans MS" panose="030F0702030302020204" pitchFamily="66" charset="0"/>
              </a:rPr>
              <a:t>taşımaktadır. </a:t>
            </a:r>
            <a:endParaRPr lang="tr-TR" dirty="0">
              <a:latin typeface="Comic Sans MS" panose="030F0702030302020204" pitchFamily="66" charset="0"/>
            </a:endParaRPr>
          </a:p>
          <a:p>
            <a:pPr lvl="0"/>
            <a:endParaRPr lang="tr-TR" dirty="0"/>
          </a:p>
        </p:txBody>
      </p:sp>
      <p:pic>
        <p:nvPicPr>
          <p:cNvPr id="5" name="Resim 4"/>
          <p:cNvPicPr>
            <a:picLocks noChangeAspect="1"/>
          </p:cNvPicPr>
          <p:nvPr/>
        </p:nvPicPr>
        <p:blipFill>
          <a:blip r:embed="rId2"/>
          <a:stretch>
            <a:fillRect/>
          </a:stretch>
        </p:blipFill>
        <p:spPr>
          <a:xfrm>
            <a:off x="3147934" y="4047345"/>
            <a:ext cx="5666281" cy="2578308"/>
          </a:xfrm>
          <a:prstGeom prst="rect">
            <a:avLst/>
          </a:prstGeom>
        </p:spPr>
      </p:pic>
    </p:spTree>
    <p:extLst>
      <p:ext uri="{BB962C8B-B14F-4D97-AF65-F5344CB8AC3E}">
        <p14:creationId xmlns:p14="http://schemas.microsoft.com/office/powerpoint/2010/main" val="3267943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smtClean="0">
                <a:solidFill>
                  <a:srgbClr val="FF0000"/>
                </a:solidFill>
                <a:latin typeface="Comic Sans MS" panose="030F0702030302020204" pitchFamily="66" charset="0"/>
              </a:rPr>
              <a:t>ÇATIŞMA ÇÖZME EĞİTİMİNİN AMACI</a:t>
            </a:r>
            <a:endParaRPr lang="tr-TR" sz="2800" b="1"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838199" y="1825625"/>
            <a:ext cx="11138942" cy="4351338"/>
          </a:xfrm>
        </p:spPr>
        <p:txBody>
          <a:bodyPr/>
          <a:lstStyle/>
          <a:p>
            <a:pPr marL="90488" indent="88900">
              <a:buClr>
                <a:srgbClr val="7030A0"/>
              </a:buClr>
              <a:buFont typeface="Wingdings" panose="05000000000000000000" pitchFamily="2" charset="2"/>
              <a:buChar char="v"/>
            </a:pPr>
            <a:r>
              <a:rPr lang="tr-TR" dirty="0">
                <a:latin typeface="Comic Sans MS" panose="030F0702030302020204" pitchFamily="66" charset="0"/>
              </a:rPr>
              <a:t> </a:t>
            </a:r>
            <a:r>
              <a:rPr lang="tr-TR" dirty="0" smtClean="0">
                <a:latin typeface="Comic Sans MS" panose="030F0702030302020204" pitchFamily="66" charset="0"/>
              </a:rPr>
              <a:t>Ailede </a:t>
            </a:r>
            <a:r>
              <a:rPr lang="tr-TR" dirty="0">
                <a:latin typeface="Comic Sans MS" panose="030F0702030302020204" pitchFamily="66" charset="0"/>
              </a:rPr>
              <a:t>çatışma çözme eğitiminin temel amacı, herhangi bir çatışma durumunda çatışmaya taraf olan herkesin kazançlı çıkabileceği bir çözüme ulaşma yöntemini öğretmek; başta çocuklar olmak üzere bütün aile üyelerini, bu yöntemi etkili bir biçimde kullanabilmeleri için gereken becerilerle donatmaktır.</a:t>
            </a:r>
          </a:p>
        </p:txBody>
      </p:sp>
      <p:pic>
        <p:nvPicPr>
          <p:cNvPr id="4" name="Resim 3"/>
          <p:cNvPicPr>
            <a:picLocks noChangeAspect="1"/>
          </p:cNvPicPr>
          <p:nvPr/>
        </p:nvPicPr>
        <p:blipFill>
          <a:blip r:embed="rId2"/>
          <a:stretch>
            <a:fillRect/>
          </a:stretch>
        </p:blipFill>
        <p:spPr>
          <a:xfrm>
            <a:off x="2578308" y="4032355"/>
            <a:ext cx="6280879" cy="2593298"/>
          </a:xfrm>
          <a:prstGeom prst="rect">
            <a:avLst/>
          </a:prstGeom>
        </p:spPr>
      </p:pic>
    </p:spTree>
    <p:extLst>
      <p:ext uri="{BB962C8B-B14F-4D97-AF65-F5344CB8AC3E}">
        <p14:creationId xmlns:p14="http://schemas.microsoft.com/office/powerpoint/2010/main" val="1857035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2800" b="1" dirty="0">
                <a:solidFill>
                  <a:srgbClr val="FF0000"/>
                </a:solidFill>
                <a:latin typeface="Comic Sans MS" panose="030F0702030302020204" pitchFamily="66" charset="0"/>
              </a:rPr>
              <a:t>ÇATIŞMA ÇÖZME EĞİTİMİNİN AMACI</a:t>
            </a:r>
            <a:endParaRPr lang="tr-TR" dirty="0"/>
          </a:p>
        </p:txBody>
      </p:sp>
      <p:sp>
        <p:nvSpPr>
          <p:cNvPr id="3" name="İçerik Yer Tutucusu 2"/>
          <p:cNvSpPr>
            <a:spLocks noGrp="1"/>
          </p:cNvSpPr>
          <p:nvPr>
            <p:ph idx="1"/>
          </p:nvPr>
        </p:nvSpPr>
        <p:spPr>
          <a:xfrm>
            <a:off x="838200" y="1825625"/>
            <a:ext cx="10831286" cy="4351338"/>
          </a:xfrm>
        </p:spPr>
        <p:txBody>
          <a:bodyPr/>
          <a:lstStyle/>
          <a:p>
            <a:pPr marL="0" indent="0">
              <a:buNone/>
            </a:pPr>
            <a:r>
              <a:rPr lang="tr-TR" dirty="0">
                <a:latin typeface="Comic Sans MS" panose="030F0702030302020204" pitchFamily="66" charset="0"/>
              </a:rPr>
              <a:t>Ailede bu süreç, ana babaların nasıl bir çocuk yetiştirmek istediklerini kendi kendilerine sormaları ve buna uygun bir çocuk yetiştirme yöntemi uygulayıp uygulamadıklarını sorgulamasıyla başlar. </a:t>
            </a:r>
          </a:p>
        </p:txBody>
      </p:sp>
      <p:sp>
        <p:nvSpPr>
          <p:cNvPr id="4" name="AutoShape 2" descr="REHAB Rehabilitation and Integration into Society of Drug Addicted Adults  and Their Families Madde Bağımlısı Yetişkinle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a:stretch>
            <a:fillRect/>
          </a:stretch>
        </p:blipFill>
        <p:spPr>
          <a:xfrm>
            <a:off x="3919928" y="3642610"/>
            <a:ext cx="3962400" cy="2923082"/>
          </a:xfrm>
          <a:prstGeom prst="rect">
            <a:avLst/>
          </a:prstGeom>
        </p:spPr>
      </p:pic>
    </p:spTree>
    <p:extLst>
      <p:ext uri="{BB962C8B-B14F-4D97-AF65-F5344CB8AC3E}">
        <p14:creationId xmlns:p14="http://schemas.microsoft.com/office/powerpoint/2010/main" val="2727247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Organic</Template>
  <TotalTime>670</TotalTime>
  <Words>1139</Words>
  <Application>Microsoft Office PowerPoint</Application>
  <PresentationFormat>Geniş ekran</PresentationFormat>
  <Paragraphs>93</Paragraphs>
  <Slides>23</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23</vt:i4>
      </vt:variant>
    </vt:vector>
  </HeadingPairs>
  <TitlesOfParts>
    <vt:vector size="31" baseType="lpstr">
      <vt:lpstr>Arial</vt:lpstr>
      <vt:lpstr>Calibri</vt:lpstr>
      <vt:lpstr>Calibri Light</vt:lpstr>
      <vt:lpstr>Comic Sans MS</vt:lpstr>
      <vt:lpstr>Times New Roman</vt:lpstr>
      <vt:lpstr>Wingdings</vt:lpstr>
      <vt:lpstr>Office Teması</vt:lpstr>
      <vt:lpstr>Geçmişe bakış</vt:lpstr>
      <vt:lpstr>ÇOCUKLARDA ÇATIŞMA ÇÖZME BECERİLERİ GELİŞTİRME</vt:lpstr>
      <vt:lpstr>PowerPoint Sunusu</vt:lpstr>
      <vt:lpstr> ÇATIŞMA NEDİR?</vt:lpstr>
      <vt:lpstr>ÇATIŞMA NEDİR?</vt:lpstr>
      <vt:lpstr> ÇATIŞMA NEDİR?</vt:lpstr>
      <vt:lpstr>ÇATIŞMA NEDİR?</vt:lpstr>
      <vt:lpstr>ÇATIŞMA NEDİR?</vt:lpstr>
      <vt:lpstr>ÇATIŞMA ÇÖZME EĞİTİMİNİN AMACI</vt:lpstr>
      <vt:lpstr>ÇATIŞMA ÇÖZME EĞİTİMİNİN AMACI</vt:lpstr>
      <vt:lpstr>ÇATIŞMA ÇÖZME EĞİTİMİNİN AMACI</vt:lpstr>
      <vt:lpstr>ÇATIŞMA ÇÖZME EĞİTİMİNİN AMACI</vt:lpstr>
      <vt:lpstr>PowerPoint Sunusu</vt:lpstr>
      <vt:lpstr>PowerPoint Sunusu</vt:lpstr>
      <vt:lpstr>PowerPoint Sunusu</vt:lpstr>
      <vt:lpstr>ÇATIŞMA ÇÖZME SÜRECİNDE NELER YAPMALIYIZ? </vt:lpstr>
      <vt:lpstr>ÇATIŞMA ÇÖZME SÜRECİNDE NELER YAPMALIYIZ? </vt:lpstr>
      <vt:lpstr>ÇATIŞMA ÇÖZME SÜRECİNDE NELER YAPMALIYIZ? </vt:lpstr>
      <vt:lpstr>ÇATIŞMA ÇÖZME BECERİLERİNDE 5 FARKLI YOL </vt:lpstr>
      <vt:lpstr>ÇATIŞMA ÇÖZME BECERİLERİNDE 5 FARKLI YOL </vt:lpstr>
      <vt:lpstr>ÇATIŞMA ÇÖZME BECERİLERİNDE 5 FARKLI YOL </vt:lpstr>
      <vt:lpstr>ÇATIŞMA ÇÖZME BECERİLERİNDE 5 FARKLI YOL </vt:lpstr>
      <vt:lpstr>ÇATIŞMA ÇÖZME BECERİLERİNDE 5 FARKLI YOL </vt:lpstr>
      <vt:lpstr>Anne baba olarak eşinizle ve özellikle çocuklarınızla ilişkilerinizde ortaya çıkan çatışmaları çözmek için en çok hangi stratejiyi kullanmaktasınız?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fulsen kaçmaz</dc:creator>
  <cp:lastModifiedBy>fulsen kaçmaz</cp:lastModifiedBy>
  <cp:revision>43</cp:revision>
  <dcterms:created xsi:type="dcterms:W3CDTF">2022-04-05T06:52:57Z</dcterms:created>
  <dcterms:modified xsi:type="dcterms:W3CDTF">2022-04-07T10:19:32Z</dcterms:modified>
</cp:coreProperties>
</file>